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2"/>
  </p:notesMasterIdLst>
  <p:sldIdLst>
    <p:sldId id="275" r:id="rId5"/>
    <p:sldId id="276" r:id="rId6"/>
    <p:sldId id="284" r:id="rId7"/>
    <p:sldId id="279" r:id="rId8"/>
    <p:sldId id="277" r:id="rId9"/>
    <p:sldId id="278" r:id="rId10"/>
    <p:sldId id="283" r:id="rId11"/>
  </p:sldIdLst>
  <p:sldSz cx="11522075" cy="6480175"/>
  <p:notesSz cx="7102475" cy="10233025"/>
  <p:defaultTextStyle>
    <a:defPPr>
      <a:defRPr lang="en-GB"/>
    </a:defPPr>
    <a:lvl1pPr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1pPr>
    <a:lvl2pPr marL="742950" indent="-28575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2pPr>
    <a:lvl3pPr marL="11430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3pPr>
    <a:lvl4pPr marL="16002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4pPr>
    <a:lvl5pPr marL="20574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5pPr>
    <a:lvl6pPr marL="22860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6pPr>
    <a:lvl7pPr marL="27432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7pPr>
    <a:lvl8pPr marL="32004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8pPr>
    <a:lvl9pPr marL="36576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2046">
          <p15:clr>
            <a:srgbClr val="A4A3A4"/>
          </p15:clr>
        </p15:guide>
        <p15:guide id="4" pos="3687">
          <p15:clr>
            <a:srgbClr val="A4A3A4"/>
          </p15:clr>
        </p15:guide>
      </p15:sldGuideLst>
    </p:ext>
    <p:ext uri="{2D200454-40CA-4A62-9FC3-DE9A4176ACB9}">
      <p15:notesGuideLst xmlns:p15="http://schemas.microsoft.com/office/powerpoint/2012/main">
        <p15:guide id="1" orient="horz" pos="2756" userDrawn="1">
          <p15:clr>
            <a:srgbClr val="A4A3A4"/>
          </p15:clr>
        </p15:guide>
        <p15:guide id="2" pos="20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9999"/>
    <a:srgbClr val="004586"/>
    <a:srgbClr val="83CAFF"/>
    <a:srgbClr val="0084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68" d="100"/>
          <a:sy n="68" d="100"/>
        </p:scale>
        <p:origin x="720" y="56"/>
      </p:cViewPr>
      <p:guideLst>
        <p:guide orient="horz" pos="2160"/>
        <p:guide pos="2880"/>
        <p:guide orient="horz" pos="2046"/>
        <p:guide pos="3687"/>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756"/>
        <p:guide pos="202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141288" y="777875"/>
            <a:ext cx="6816725" cy="383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709949" y="4860498"/>
            <a:ext cx="5681086" cy="46037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
        <p:nvSpPr>
          <p:cNvPr id="2051" name="Rectangle 3"/>
          <p:cNvSpPr>
            <a:spLocks noGrp="1" noChangeArrowheads="1"/>
          </p:cNvSpPr>
          <p:nvPr>
            <p:ph type="hdr"/>
          </p:nvPr>
        </p:nvSpPr>
        <p:spPr bwMode="auto">
          <a:xfrm>
            <a:off x="1" y="0"/>
            <a:ext cx="3081418" cy="510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687560" algn="l"/>
                <a:tab pos="1375120" algn="l"/>
                <a:tab pos="2062681" algn="l"/>
                <a:tab pos="2750241" algn="l"/>
              </a:tabLst>
              <a:defRPr sz="13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2" name="Rectangle 4"/>
          <p:cNvSpPr>
            <a:spLocks noGrp="1" noChangeArrowheads="1"/>
          </p:cNvSpPr>
          <p:nvPr>
            <p:ph type="dt"/>
          </p:nvPr>
        </p:nvSpPr>
        <p:spPr bwMode="auto">
          <a:xfrm>
            <a:off x="4019566" y="0"/>
            <a:ext cx="3081418" cy="510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687560" algn="l"/>
                <a:tab pos="1375120" algn="l"/>
                <a:tab pos="2062681" algn="l"/>
                <a:tab pos="2750241" algn="l"/>
              </a:tabLst>
              <a:defRPr sz="13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3" name="Rectangle 5"/>
          <p:cNvSpPr>
            <a:spLocks noGrp="1" noChangeArrowheads="1"/>
          </p:cNvSpPr>
          <p:nvPr>
            <p:ph type="ftr"/>
          </p:nvPr>
        </p:nvSpPr>
        <p:spPr bwMode="auto">
          <a:xfrm>
            <a:off x="1" y="9720993"/>
            <a:ext cx="3081418" cy="510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tabLst>
                <a:tab pos="687560" algn="l"/>
                <a:tab pos="1375120" algn="l"/>
                <a:tab pos="2062681" algn="l"/>
                <a:tab pos="2750241" algn="l"/>
              </a:tabLst>
              <a:defRPr sz="13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4" name="Rectangle 6"/>
          <p:cNvSpPr>
            <a:spLocks noGrp="1" noChangeArrowheads="1"/>
          </p:cNvSpPr>
          <p:nvPr>
            <p:ph type="sldNum"/>
          </p:nvPr>
        </p:nvSpPr>
        <p:spPr bwMode="auto">
          <a:xfrm>
            <a:off x="4019566" y="9720993"/>
            <a:ext cx="3081418" cy="510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tabLst>
                <a:tab pos="687560" algn="l"/>
                <a:tab pos="1375120" algn="l"/>
                <a:tab pos="2062681" algn="l"/>
                <a:tab pos="2750241" algn="l"/>
              </a:tabLst>
              <a:defRPr sz="1300">
                <a:solidFill>
                  <a:srgbClr val="000000"/>
                </a:solidFill>
                <a:latin typeface="Times New Roman" panose="02020603050405020304" pitchFamily="18" charset="0"/>
                <a:cs typeface="Arial Unicode MS" panose="020B0604020202020204" pitchFamily="34" charset="-128"/>
              </a:defRPr>
            </a:lvl1pPr>
          </a:lstStyle>
          <a:p>
            <a:fld id="{9137B0FE-B827-43E6-9F1A-73A7AB4ED6CD}" type="slidenum">
              <a:rPr lang="et-EE" altLang="en-US"/>
              <a:pPr/>
              <a:t>‹#›</a:t>
            </a:fld>
            <a:endParaRPr lang="et-EE" altLang="en-US"/>
          </a:p>
        </p:txBody>
      </p:sp>
    </p:spTree>
    <p:extLst>
      <p:ext uri="{BB962C8B-B14F-4D97-AF65-F5344CB8AC3E}">
        <p14:creationId xmlns:p14="http://schemas.microsoft.com/office/powerpoint/2010/main" val="632586641"/>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 est - 3 lõvi - valg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6461" y="359767"/>
            <a:ext cx="3057707" cy="1046918"/>
          </a:xfrm>
          <a:prstGeom prst="rect">
            <a:avLst/>
          </a:prstGeom>
        </p:spPr>
      </p:pic>
      <p:sp>
        <p:nvSpPr>
          <p:cNvPr id="2"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lvl1pPr>
          </a:lstStyle>
          <a:p>
            <a:r>
              <a:rPr lang="en-US" dirty="0" err="1"/>
              <a:t>Esitlusslaidide</a:t>
            </a:r>
            <a:r>
              <a:rPr lang="en-US" dirty="0"/>
              <a:t> </a:t>
            </a:r>
            <a:r>
              <a:rPr lang="et-EE" dirty="0"/>
              <a:t>pealkiri</a:t>
            </a:r>
            <a:endParaRPr lang="en-US" dirty="0"/>
          </a:p>
        </p:txBody>
      </p:sp>
      <p:sp>
        <p:nvSpPr>
          <p:cNvPr id="3" name="Subtitle 2"/>
          <p:cNvSpPr>
            <a:spLocks noGrp="1"/>
          </p:cNvSpPr>
          <p:nvPr>
            <p:ph type="subTitle" idx="1" hasCustomPrompt="1"/>
          </p:nvPr>
        </p:nvSpPr>
        <p:spPr>
          <a:xfrm>
            <a:off x="1368000" y="4392215"/>
            <a:ext cx="9433597" cy="1800200"/>
          </a:xfrm>
          <a:prstGeom prst="rect">
            <a:avLst/>
          </a:prstGeom>
        </p:spPr>
        <p:txBody>
          <a:bodyPr/>
          <a:lstStyle>
            <a:lvl1pPr marL="0" indent="0" algn="l">
              <a:spcAft>
                <a:spcPts val="0"/>
              </a:spcAft>
              <a:buNone/>
              <a:defRPr sz="2600" b="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struktuuriüksus / ametinimetus</a:t>
            </a:r>
          </a:p>
          <a:p>
            <a:endParaRPr lang="et-EE" dirty="0"/>
          </a:p>
          <a:p>
            <a:r>
              <a:rPr lang="et-EE" dirty="0"/>
              <a:t>01.07.2023</a:t>
            </a:r>
            <a:endParaRPr lang="en-US" dirty="0"/>
          </a:p>
        </p:txBody>
      </p:sp>
    </p:spTree>
    <p:extLst>
      <p:ext uri="{BB962C8B-B14F-4D97-AF65-F5344CB8AC3E}">
        <p14:creationId xmlns:p14="http://schemas.microsoft.com/office/powerpoint/2010/main" val="4267559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ahepealkir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6263" y="2592015"/>
            <a:ext cx="10369550" cy="1081087"/>
          </a:xfrm>
          <a:prstGeom prst="rect">
            <a:avLst/>
          </a:prstGeom>
        </p:spPr>
        <p:txBody>
          <a:bodyPr/>
          <a:lstStyle>
            <a:lvl1pPr>
              <a:defRPr>
                <a:solidFill>
                  <a:schemeClr val="tx1"/>
                </a:solidFill>
              </a:defRPr>
            </a:lvl1pPr>
          </a:lstStyle>
          <a:p>
            <a:r>
              <a:rPr lang="et-EE" dirty="0"/>
              <a:t>Vahepealkiri</a:t>
            </a:r>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õpuslaid - est - 3 lõvi - valg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368000" y="2751086"/>
            <a:ext cx="9218133" cy="921049"/>
          </a:xfrm>
          <a:prstGeom prst="rect">
            <a:avLst/>
          </a:prstGeom>
        </p:spPr>
        <p:txBody>
          <a:bodyPr tIns="86400" anchor="ctr" anchorCtr="0"/>
          <a:lstStyle>
            <a:lvl1pPr algn="l">
              <a:defRPr sz="5700"/>
            </a:lvl1pPr>
          </a:lstStyle>
          <a:p>
            <a:r>
              <a:rPr lang="et-EE" dirty="0"/>
              <a:t>Aitäh!</a:t>
            </a:r>
            <a:endParaRPr lang="en-US" dirty="0"/>
          </a:p>
        </p:txBody>
      </p:sp>
      <p:sp>
        <p:nvSpPr>
          <p:cNvPr id="8" name="Subtitle 2"/>
          <p:cNvSpPr>
            <a:spLocks noGrp="1"/>
          </p:cNvSpPr>
          <p:nvPr>
            <p:ph type="subTitle" idx="1" hasCustomPrompt="1"/>
          </p:nvPr>
        </p:nvSpPr>
        <p:spPr>
          <a:xfrm>
            <a:off x="1368000" y="4536231"/>
            <a:ext cx="9218133" cy="1636968"/>
          </a:xfrm>
          <a:prstGeom prst="rect">
            <a:avLst/>
          </a:prstGeom>
        </p:spPr>
        <p:txBody>
          <a:bodyPr/>
          <a:lstStyle>
            <a:lvl1pPr marL="0" indent="0" algn="l">
              <a:spcAft>
                <a:spcPts val="0"/>
              </a:spcAft>
              <a:buNone/>
              <a:defRPr sz="2600" b="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eesnimi.perenimi@agri.ee</a:t>
            </a:r>
          </a:p>
          <a:p>
            <a:r>
              <a:rPr lang="et-EE" dirty="0"/>
              <a:t>telefon, </a:t>
            </a:r>
            <a:r>
              <a:rPr lang="et-EE" dirty="0" err="1"/>
              <a:t>skype</a:t>
            </a:r>
            <a:r>
              <a:rPr lang="et-EE" dirty="0"/>
              <a:t> vms</a:t>
            </a:r>
          </a:p>
          <a:p>
            <a:endParaRPr lang="et-EE"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9893" y="382306"/>
            <a:ext cx="3057707" cy="1046918"/>
          </a:xfrm>
          <a:prstGeom prst="rect">
            <a:avLst/>
          </a:prstGeom>
        </p:spPr>
      </p:pic>
    </p:spTree>
    <p:extLst>
      <p:ext uri="{BB962C8B-B14F-4D97-AF65-F5344CB8AC3E}">
        <p14:creationId xmlns:p14="http://schemas.microsoft.com/office/powerpoint/2010/main" val="26190034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õpuslaid - eng - 3 lõvi - valge">
    <p:spTree>
      <p:nvGrpSpPr>
        <p:cNvPr id="1" name=""/>
        <p:cNvGrpSpPr/>
        <p:nvPr/>
      </p:nvGrpSpPr>
      <p:grpSpPr>
        <a:xfrm>
          <a:off x="0" y="0"/>
          <a:ext cx="0" cy="0"/>
          <a:chOff x="0" y="0"/>
          <a:chExt cx="0" cy="0"/>
        </a:xfrm>
      </p:grpSpPr>
      <p:sp>
        <p:nvSpPr>
          <p:cNvPr id="12" name="Title 1"/>
          <p:cNvSpPr>
            <a:spLocks noGrp="1"/>
          </p:cNvSpPr>
          <p:nvPr>
            <p:ph type="ctrTitle" hasCustomPrompt="1"/>
          </p:nvPr>
        </p:nvSpPr>
        <p:spPr>
          <a:xfrm>
            <a:off x="1368000" y="2751086"/>
            <a:ext cx="9218133" cy="921049"/>
          </a:xfrm>
          <a:prstGeom prst="rect">
            <a:avLst/>
          </a:prstGeom>
        </p:spPr>
        <p:txBody>
          <a:bodyPr tIns="86400" anchor="ctr" anchorCtr="0"/>
          <a:lstStyle>
            <a:lvl1pPr algn="l">
              <a:defRPr sz="5700"/>
            </a:lvl1pPr>
          </a:lstStyle>
          <a:p>
            <a:r>
              <a:rPr lang="et-EE" dirty="0" err="1"/>
              <a:t>Thank</a:t>
            </a:r>
            <a:r>
              <a:rPr lang="et-EE" dirty="0"/>
              <a:t> </a:t>
            </a:r>
            <a:r>
              <a:rPr lang="et-EE" dirty="0" err="1"/>
              <a:t>You</a:t>
            </a:r>
            <a:r>
              <a:rPr lang="et-EE" dirty="0"/>
              <a:t>!</a:t>
            </a:r>
            <a:endParaRPr lang="en-US" dirty="0"/>
          </a:p>
        </p:txBody>
      </p:sp>
      <p:sp>
        <p:nvSpPr>
          <p:cNvPr id="13" name="Subtitle 2"/>
          <p:cNvSpPr>
            <a:spLocks noGrp="1"/>
          </p:cNvSpPr>
          <p:nvPr>
            <p:ph type="subTitle" idx="1" hasCustomPrompt="1"/>
          </p:nvPr>
        </p:nvSpPr>
        <p:spPr>
          <a:xfrm>
            <a:off x="1368000" y="4536231"/>
            <a:ext cx="9218133" cy="1636968"/>
          </a:xfrm>
          <a:prstGeom prst="rect">
            <a:avLst/>
          </a:prstGeom>
        </p:spPr>
        <p:txBody>
          <a:bodyPr/>
          <a:lstStyle>
            <a:lvl1pPr marL="0" indent="0" algn="l">
              <a:spcAft>
                <a:spcPts val="0"/>
              </a:spcAft>
              <a:buNone/>
              <a:defRPr sz="2600" b="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a:t>forename.surname@agri.ee</a:t>
            </a:r>
          </a:p>
          <a:p>
            <a:r>
              <a:rPr lang="et-EE" dirty="0" err="1"/>
              <a:t>Phone</a:t>
            </a:r>
            <a:r>
              <a:rPr lang="et-EE" dirty="0"/>
              <a:t>, </a:t>
            </a:r>
            <a:r>
              <a:rPr lang="et-EE" dirty="0" err="1"/>
              <a:t>Skype</a:t>
            </a:r>
            <a:r>
              <a:rPr lang="et-EE" dirty="0"/>
              <a:t>, </a:t>
            </a:r>
            <a:r>
              <a:rPr lang="et-EE" dirty="0" err="1"/>
              <a:t>Facebook</a:t>
            </a:r>
            <a:r>
              <a:rPr lang="et-EE" dirty="0"/>
              <a:t> </a:t>
            </a:r>
            <a:r>
              <a:rPr lang="et-EE" dirty="0" err="1"/>
              <a:t>etc</a:t>
            </a:r>
            <a:r>
              <a:rPr lang="et-EE" dirty="0"/>
              <a:t>.</a:t>
            </a:r>
          </a:p>
          <a:p>
            <a:endParaRPr lang="et-EE" dirty="0"/>
          </a:p>
        </p:txBody>
      </p:sp>
      <p:pic>
        <p:nvPicPr>
          <p:cNvPr id="7" name="Picture 6" descr="maaeluministeerium_3lovi_eng_rgb.png"/>
          <p:cNvPicPr>
            <a:picLocks noChangeAspect="1"/>
          </p:cNvPicPr>
          <p:nvPr userDrawn="1"/>
        </p:nvPicPr>
        <p:blipFill>
          <a:blip r:embed="rId2" cstate="print"/>
          <a:stretch>
            <a:fillRect/>
          </a:stretch>
        </p:blipFill>
        <p:spPr>
          <a:xfrm>
            <a:off x="432000" y="216000"/>
            <a:ext cx="3465001" cy="1386000"/>
          </a:xfrm>
          <a:prstGeom prst="rect">
            <a:avLst/>
          </a:prstGeom>
        </p:spPr>
      </p:pic>
    </p:spTree>
    <p:extLst>
      <p:ext uri="{BB962C8B-B14F-4D97-AF65-F5344CB8AC3E}">
        <p14:creationId xmlns:p14="http://schemas.microsoft.com/office/powerpoint/2010/main" val="26190034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õpuslaid - est - 3 lõvi - sinine">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8" name="Title 1"/>
          <p:cNvSpPr>
            <a:spLocks noGrp="1"/>
          </p:cNvSpPr>
          <p:nvPr>
            <p:ph type="ctrTitle" hasCustomPrompt="1"/>
          </p:nvPr>
        </p:nvSpPr>
        <p:spPr>
          <a:xfrm>
            <a:off x="1368000" y="2751086"/>
            <a:ext cx="9218133" cy="921049"/>
          </a:xfrm>
          <a:prstGeom prst="rect">
            <a:avLst/>
          </a:prstGeom>
        </p:spPr>
        <p:txBody>
          <a:bodyPr tIns="86400" anchor="ctr" anchorCtr="0"/>
          <a:lstStyle>
            <a:lvl1pPr algn="l">
              <a:defRPr sz="5700">
                <a:solidFill>
                  <a:schemeClr val="bg1"/>
                </a:solidFill>
              </a:defRPr>
            </a:lvl1pPr>
          </a:lstStyle>
          <a:p>
            <a:r>
              <a:rPr lang="et-EE" dirty="0"/>
              <a:t>Aitäh!</a:t>
            </a:r>
            <a:endParaRPr lang="en-US" dirty="0"/>
          </a:p>
        </p:txBody>
      </p:sp>
      <p:sp>
        <p:nvSpPr>
          <p:cNvPr id="12" name="Subtitle 2"/>
          <p:cNvSpPr>
            <a:spLocks noGrp="1"/>
          </p:cNvSpPr>
          <p:nvPr>
            <p:ph type="subTitle" idx="1" hasCustomPrompt="1"/>
          </p:nvPr>
        </p:nvSpPr>
        <p:spPr>
          <a:xfrm>
            <a:off x="1368000" y="4536231"/>
            <a:ext cx="9218133" cy="1636968"/>
          </a:xfrm>
          <a:prstGeom prst="rect">
            <a:avLst/>
          </a:prstGeo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eesnimi.perenimi@agri.ee</a:t>
            </a:r>
          </a:p>
          <a:p>
            <a:r>
              <a:rPr lang="et-EE" dirty="0"/>
              <a:t>telefon, Skype, Facebook vms</a:t>
            </a:r>
          </a:p>
          <a:p>
            <a:endParaRPr lang="et-EE" dirty="0"/>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99893" y="382306"/>
            <a:ext cx="3057707" cy="1046918"/>
          </a:xfrm>
          <a:prstGeom prst="rect">
            <a:avLst/>
          </a:prstGeom>
        </p:spPr>
      </p:pic>
    </p:spTree>
    <p:extLst>
      <p:ext uri="{BB962C8B-B14F-4D97-AF65-F5344CB8AC3E}">
        <p14:creationId xmlns:p14="http://schemas.microsoft.com/office/powerpoint/2010/main" val="31140939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õpuslaid - eng - 3 lõvi - sinine">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11" name="Title 1"/>
          <p:cNvSpPr>
            <a:spLocks noGrp="1"/>
          </p:cNvSpPr>
          <p:nvPr>
            <p:ph type="ctrTitle" hasCustomPrompt="1"/>
          </p:nvPr>
        </p:nvSpPr>
        <p:spPr>
          <a:xfrm>
            <a:off x="1368000" y="2751086"/>
            <a:ext cx="9218133" cy="921049"/>
          </a:xfrm>
          <a:prstGeom prst="rect">
            <a:avLst/>
          </a:prstGeom>
        </p:spPr>
        <p:txBody>
          <a:bodyPr tIns="86400" anchor="ctr" anchorCtr="0"/>
          <a:lstStyle>
            <a:lvl1pPr algn="l">
              <a:defRPr sz="5700">
                <a:solidFill>
                  <a:schemeClr val="bg1"/>
                </a:solidFill>
              </a:defRPr>
            </a:lvl1pPr>
          </a:lstStyle>
          <a:p>
            <a:r>
              <a:rPr lang="et-EE" dirty="0" err="1"/>
              <a:t>Thank</a:t>
            </a:r>
            <a:r>
              <a:rPr lang="et-EE" dirty="0"/>
              <a:t> </a:t>
            </a:r>
            <a:r>
              <a:rPr lang="et-EE" dirty="0" err="1"/>
              <a:t>You</a:t>
            </a:r>
            <a:r>
              <a:rPr lang="et-EE" dirty="0"/>
              <a:t>!</a:t>
            </a:r>
            <a:endParaRPr lang="en-US" dirty="0"/>
          </a:p>
        </p:txBody>
      </p:sp>
      <p:sp>
        <p:nvSpPr>
          <p:cNvPr id="13" name="Subtitle 2"/>
          <p:cNvSpPr>
            <a:spLocks noGrp="1"/>
          </p:cNvSpPr>
          <p:nvPr>
            <p:ph type="subTitle" idx="1" hasCustomPrompt="1"/>
          </p:nvPr>
        </p:nvSpPr>
        <p:spPr>
          <a:xfrm>
            <a:off x="1368000" y="4536231"/>
            <a:ext cx="9218133" cy="1636968"/>
          </a:xfrm>
          <a:prstGeom prst="rect">
            <a:avLst/>
          </a:prstGeo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a:t>forename.surname@agri.ee</a:t>
            </a:r>
          </a:p>
          <a:p>
            <a:r>
              <a:rPr lang="et-EE" dirty="0" err="1"/>
              <a:t>Phone</a:t>
            </a:r>
            <a:r>
              <a:rPr lang="et-EE" dirty="0"/>
              <a:t>, </a:t>
            </a:r>
            <a:r>
              <a:rPr lang="et-EE" dirty="0" err="1"/>
              <a:t>Skype</a:t>
            </a:r>
            <a:r>
              <a:rPr lang="et-EE" dirty="0"/>
              <a:t>, </a:t>
            </a:r>
            <a:r>
              <a:rPr lang="et-EE" dirty="0" err="1"/>
              <a:t>Facebook</a:t>
            </a:r>
            <a:r>
              <a:rPr lang="et-EE" dirty="0"/>
              <a:t> </a:t>
            </a:r>
            <a:r>
              <a:rPr lang="et-EE" dirty="0" err="1"/>
              <a:t>etc</a:t>
            </a:r>
            <a:r>
              <a:rPr lang="et-EE" dirty="0"/>
              <a:t>.</a:t>
            </a:r>
          </a:p>
          <a:p>
            <a:endParaRPr lang="et-EE"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6461" y="348083"/>
            <a:ext cx="3086828" cy="1046553"/>
          </a:xfrm>
          <a:prstGeom prst="rect">
            <a:avLst/>
          </a:prstGeom>
        </p:spPr>
      </p:pic>
    </p:spTree>
    <p:extLst>
      <p:ext uri="{BB962C8B-B14F-4D97-AF65-F5344CB8AC3E}">
        <p14:creationId xmlns:p14="http://schemas.microsoft.com/office/powerpoint/2010/main" val="31140939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õpuslaid - est - vapp - sinin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4453" y="503783"/>
            <a:ext cx="3168352" cy="783345"/>
          </a:xfrm>
          <a:prstGeom prst="rect">
            <a:avLst/>
          </a:prstGeom>
        </p:spPr>
      </p:pic>
      <p:sp>
        <p:nvSpPr>
          <p:cNvPr id="5" name="Rectangle 4"/>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368000" y="2319039"/>
            <a:ext cx="9218133" cy="921049"/>
          </a:xfrm>
          <a:prstGeom prst="rect">
            <a:avLst/>
          </a:prstGeom>
        </p:spPr>
        <p:txBody>
          <a:bodyPr tIns="86400" anchor="t" anchorCtr="0"/>
          <a:lstStyle>
            <a:lvl1pPr algn="l">
              <a:defRPr sz="5700">
                <a:solidFill>
                  <a:schemeClr val="bg1"/>
                </a:solidFill>
              </a:defRPr>
            </a:lvl1pPr>
          </a:lstStyle>
          <a:p>
            <a:r>
              <a:rPr lang="et-EE" dirty="0"/>
              <a:t>Aitäh!</a:t>
            </a:r>
            <a:endParaRPr lang="en-US" dirty="0"/>
          </a:p>
        </p:txBody>
      </p:sp>
      <p:sp>
        <p:nvSpPr>
          <p:cNvPr id="8" name="Subtitle 2"/>
          <p:cNvSpPr>
            <a:spLocks noGrp="1"/>
          </p:cNvSpPr>
          <p:nvPr>
            <p:ph type="subTitle" idx="1" hasCustomPrompt="1"/>
          </p:nvPr>
        </p:nvSpPr>
        <p:spPr>
          <a:xfrm>
            <a:off x="1368000" y="3444731"/>
            <a:ext cx="9218133" cy="1636968"/>
          </a:xfrm>
          <a:prstGeom prst="rect">
            <a:avLst/>
          </a:prstGeo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eesnimi.perenimi@agri.ee</a:t>
            </a:r>
          </a:p>
          <a:p>
            <a:r>
              <a:rPr lang="et-EE" dirty="0"/>
              <a:t>telefon, Skype, Facebook vms</a:t>
            </a:r>
          </a:p>
        </p:txBody>
      </p:sp>
    </p:spTree>
    <p:extLst>
      <p:ext uri="{BB962C8B-B14F-4D97-AF65-F5344CB8AC3E}">
        <p14:creationId xmlns:p14="http://schemas.microsoft.com/office/powerpoint/2010/main" val="34036317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õpuslaid - eng - vapp - sinine">
    <p:spTree>
      <p:nvGrpSpPr>
        <p:cNvPr id="1" name=""/>
        <p:cNvGrpSpPr/>
        <p:nvPr/>
      </p:nvGrpSpPr>
      <p:grpSpPr>
        <a:xfrm>
          <a:off x="0" y="0"/>
          <a:ext cx="0" cy="0"/>
          <a:chOff x="0" y="0"/>
          <a:chExt cx="0" cy="0"/>
        </a:xfrm>
      </p:grpSpPr>
      <p:sp>
        <p:nvSpPr>
          <p:cNvPr id="5" name="Rectangle 4"/>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368000" y="2319039"/>
            <a:ext cx="9218133" cy="921049"/>
          </a:xfrm>
          <a:prstGeom prst="rect">
            <a:avLst/>
          </a:prstGeom>
        </p:spPr>
        <p:txBody>
          <a:bodyPr tIns="86400" anchor="t" anchorCtr="0"/>
          <a:lstStyle>
            <a:lvl1pPr algn="l">
              <a:defRPr sz="5700">
                <a:solidFill>
                  <a:schemeClr val="bg1"/>
                </a:solidFill>
              </a:defRPr>
            </a:lvl1pPr>
          </a:lstStyle>
          <a:p>
            <a:r>
              <a:rPr lang="et-EE" dirty="0" err="1"/>
              <a:t>Thank</a:t>
            </a:r>
            <a:r>
              <a:rPr lang="et-EE" dirty="0"/>
              <a:t> </a:t>
            </a:r>
            <a:r>
              <a:rPr lang="et-EE" dirty="0" err="1"/>
              <a:t>you</a:t>
            </a:r>
            <a:r>
              <a:rPr lang="et-EE" dirty="0"/>
              <a:t>!</a:t>
            </a:r>
            <a:endParaRPr lang="en-US" dirty="0"/>
          </a:p>
        </p:txBody>
      </p:sp>
      <p:sp>
        <p:nvSpPr>
          <p:cNvPr id="8" name="Subtitle 2"/>
          <p:cNvSpPr>
            <a:spLocks noGrp="1"/>
          </p:cNvSpPr>
          <p:nvPr>
            <p:ph type="subTitle" idx="1" hasCustomPrompt="1"/>
          </p:nvPr>
        </p:nvSpPr>
        <p:spPr>
          <a:xfrm>
            <a:off x="1368000" y="3444731"/>
            <a:ext cx="9218133" cy="1636968"/>
          </a:xfrm>
          <a:prstGeom prst="rect">
            <a:avLst/>
          </a:prstGeo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a:t>forename.surname@agri.ee</a:t>
            </a:r>
          </a:p>
          <a:p>
            <a:r>
              <a:rPr lang="et-EE" dirty="0" err="1"/>
              <a:t>Phone</a:t>
            </a:r>
            <a:r>
              <a:rPr lang="et-EE" dirty="0"/>
              <a:t>, Skype, Facebook </a:t>
            </a:r>
            <a:r>
              <a:rPr lang="et-EE" dirty="0" err="1"/>
              <a:t>etc</a:t>
            </a:r>
            <a:endParaRPr lang="et-EE"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4474" y="511937"/>
            <a:ext cx="3384376" cy="779786"/>
          </a:xfrm>
          <a:prstGeom prst="rect">
            <a:avLst/>
          </a:prstGeom>
        </p:spPr>
      </p:pic>
    </p:spTree>
    <p:extLst>
      <p:ext uri="{BB962C8B-B14F-4D97-AF65-F5344CB8AC3E}">
        <p14:creationId xmlns:p14="http://schemas.microsoft.com/office/powerpoint/2010/main" val="584694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itelslaid - eng - 3 lõvi - valg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6461" y="359767"/>
            <a:ext cx="3086828" cy="1046553"/>
          </a:xfrm>
          <a:prstGeom prst="rect">
            <a:avLst/>
          </a:prstGeom>
        </p:spPr>
      </p:pic>
      <p:sp>
        <p:nvSpPr>
          <p:cNvPr id="2"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baseline="0"/>
            </a:lvl1pPr>
          </a:lstStyle>
          <a:p>
            <a:r>
              <a:rPr lang="et-EE" dirty="0" err="1"/>
              <a:t>Title</a:t>
            </a:r>
            <a:r>
              <a:rPr lang="et-EE" dirty="0"/>
              <a:t> </a:t>
            </a:r>
            <a:r>
              <a:rPr lang="et-EE" dirty="0" err="1"/>
              <a:t>of</a:t>
            </a:r>
            <a:r>
              <a:rPr lang="et-EE" dirty="0"/>
              <a:t> </a:t>
            </a:r>
            <a:r>
              <a:rPr lang="et-EE" dirty="0" err="1"/>
              <a:t>the</a:t>
            </a:r>
            <a:r>
              <a:rPr lang="et-EE" dirty="0"/>
              <a:t> </a:t>
            </a:r>
            <a:r>
              <a:rPr lang="et-EE" dirty="0" err="1"/>
              <a:t>Presentation</a:t>
            </a:r>
            <a:endParaRPr lang="en-US" dirty="0"/>
          </a:p>
        </p:txBody>
      </p:sp>
      <p:sp>
        <p:nvSpPr>
          <p:cNvPr id="3" name="Subtitle 2"/>
          <p:cNvSpPr>
            <a:spLocks noGrp="1"/>
          </p:cNvSpPr>
          <p:nvPr>
            <p:ph type="subTitle" idx="1" hasCustomPrompt="1"/>
          </p:nvPr>
        </p:nvSpPr>
        <p:spPr>
          <a:xfrm>
            <a:off x="1368000" y="4392215"/>
            <a:ext cx="9433597" cy="1800200"/>
          </a:xfrm>
          <a:prstGeom prst="rect">
            <a:avLst/>
          </a:prstGeom>
        </p:spPr>
        <p:txBody>
          <a:bodyPr/>
          <a:lstStyle>
            <a:lvl1pPr marL="0" indent="0" algn="l">
              <a:spcAft>
                <a:spcPts val="0"/>
              </a:spcAft>
              <a:buNone/>
              <a:defRPr sz="2600" b="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err="1"/>
              <a:t>Department</a:t>
            </a:r>
            <a:r>
              <a:rPr lang="et-EE" dirty="0"/>
              <a:t> / </a:t>
            </a:r>
            <a:r>
              <a:rPr lang="et-EE" dirty="0" err="1"/>
              <a:t>Occupation</a:t>
            </a:r>
            <a:endParaRPr lang="et-EE" dirty="0"/>
          </a:p>
          <a:p>
            <a:endParaRPr lang="et-EE" dirty="0"/>
          </a:p>
          <a:p>
            <a:r>
              <a:rPr lang="et-EE" dirty="0"/>
              <a:t>01.07.2023</a:t>
            </a:r>
            <a:endParaRPr lang="en-US" dirty="0"/>
          </a:p>
        </p:txBody>
      </p:sp>
    </p:spTree>
    <p:extLst>
      <p:ext uri="{BB962C8B-B14F-4D97-AF65-F5344CB8AC3E}">
        <p14:creationId xmlns:p14="http://schemas.microsoft.com/office/powerpoint/2010/main" val="4267559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itelslaid - est - 3 lõvi - sinine">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solidFill>
                  <a:schemeClr val="bg1"/>
                </a:solidFill>
              </a:defRPr>
            </a:lvl1pPr>
          </a:lstStyle>
          <a:p>
            <a:r>
              <a:rPr lang="en-US" dirty="0" err="1"/>
              <a:t>Esitlusslaidide</a:t>
            </a:r>
            <a:r>
              <a:rPr lang="en-US" dirty="0"/>
              <a:t> </a:t>
            </a:r>
            <a:r>
              <a:rPr lang="et-EE" dirty="0"/>
              <a:t>pealkiri</a:t>
            </a:r>
            <a:endParaRPr lang="en-US" dirty="0"/>
          </a:p>
        </p:txBody>
      </p:sp>
      <p:sp>
        <p:nvSpPr>
          <p:cNvPr id="10" name="Subtitle 2"/>
          <p:cNvSpPr>
            <a:spLocks noGrp="1"/>
          </p:cNvSpPr>
          <p:nvPr>
            <p:ph type="subTitle" idx="1" hasCustomPrompt="1"/>
          </p:nvPr>
        </p:nvSpPr>
        <p:spPr>
          <a:xfrm>
            <a:off x="1368000" y="4392215"/>
            <a:ext cx="9433597" cy="1800200"/>
          </a:xfrm>
          <a:prstGeom prst="rect">
            <a:avLst/>
          </a:prstGeo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struktuuriüksus / ametinimetus</a:t>
            </a:r>
          </a:p>
          <a:p>
            <a:endParaRPr lang="et-EE" dirty="0"/>
          </a:p>
          <a:p>
            <a:r>
              <a:rPr lang="et-EE" dirty="0"/>
              <a:t>01.07.2023</a:t>
            </a: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6461" y="359767"/>
            <a:ext cx="3057707" cy="1046918"/>
          </a:xfrm>
          <a:prstGeom prst="rect">
            <a:avLst/>
          </a:prstGeom>
        </p:spPr>
      </p:pic>
    </p:spTree>
    <p:extLst>
      <p:ext uri="{BB962C8B-B14F-4D97-AF65-F5344CB8AC3E}">
        <p14:creationId xmlns:p14="http://schemas.microsoft.com/office/powerpoint/2010/main" val="3717113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itelslaid - eng - 3 lõvi - sinine">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solidFill>
                  <a:schemeClr val="bg1"/>
                </a:solidFill>
              </a:defRPr>
            </a:lvl1pPr>
          </a:lstStyle>
          <a:p>
            <a:r>
              <a:rPr lang="et-EE" dirty="0" err="1"/>
              <a:t>Title</a:t>
            </a:r>
            <a:r>
              <a:rPr lang="et-EE" dirty="0"/>
              <a:t> of </a:t>
            </a:r>
            <a:r>
              <a:rPr lang="et-EE" dirty="0" err="1"/>
              <a:t>the</a:t>
            </a:r>
            <a:r>
              <a:rPr lang="et-EE" dirty="0"/>
              <a:t> </a:t>
            </a:r>
            <a:r>
              <a:rPr lang="et-EE" dirty="0" err="1"/>
              <a:t>Presentation</a:t>
            </a:r>
            <a:endParaRPr lang="en-US" dirty="0"/>
          </a:p>
        </p:txBody>
      </p:sp>
      <p:sp>
        <p:nvSpPr>
          <p:cNvPr id="10" name="Subtitle 2"/>
          <p:cNvSpPr>
            <a:spLocks noGrp="1"/>
          </p:cNvSpPr>
          <p:nvPr>
            <p:ph type="subTitle" idx="1" hasCustomPrompt="1"/>
          </p:nvPr>
        </p:nvSpPr>
        <p:spPr>
          <a:xfrm>
            <a:off x="1340789" y="4392215"/>
            <a:ext cx="9433597" cy="1800200"/>
          </a:xfrm>
          <a:prstGeom prst="rect">
            <a:avLst/>
          </a:prstGeo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err="1"/>
              <a:t>Department</a:t>
            </a:r>
            <a:r>
              <a:rPr lang="et-EE" dirty="0"/>
              <a:t> / </a:t>
            </a:r>
            <a:r>
              <a:rPr lang="et-EE" dirty="0" err="1"/>
              <a:t>Occupation</a:t>
            </a:r>
            <a:endParaRPr lang="et-EE" dirty="0"/>
          </a:p>
          <a:p>
            <a:endParaRPr lang="et-EE" dirty="0"/>
          </a:p>
          <a:p>
            <a:r>
              <a:rPr lang="et-EE" dirty="0"/>
              <a:t>01.07.2023</a:t>
            </a: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6461" y="348083"/>
            <a:ext cx="3086828" cy="1046553"/>
          </a:xfrm>
          <a:prstGeom prst="rect">
            <a:avLst/>
          </a:prstGeom>
        </p:spPr>
      </p:pic>
    </p:spTree>
    <p:extLst>
      <p:ext uri="{BB962C8B-B14F-4D97-AF65-F5344CB8AC3E}">
        <p14:creationId xmlns:p14="http://schemas.microsoft.com/office/powerpoint/2010/main" val="3114093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itelslaid - est - vapp - sinin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4453" y="503783"/>
            <a:ext cx="3168352" cy="783345"/>
          </a:xfrm>
          <a:prstGeom prst="rect">
            <a:avLst/>
          </a:prstGeom>
        </p:spPr>
      </p:pic>
      <p:sp>
        <p:nvSpPr>
          <p:cNvPr id="4" name="Rectangle 3"/>
          <p:cNvSpPr/>
          <p:nvPr userDrawn="1"/>
        </p:nvSpPr>
        <p:spPr bwMode="auto">
          <a:xfrm>
            <a:off x="0" y="1705685"/>
            <a:ext cx="11522075" cy="4774490"/>
          </a:xfrm>
          <a:prstGeom prst="rect">
            <a:avLst/>
          </a:prstGeom>
          <a:blipFill dpi="0" rotWithShape="1">
            <a:blip r:embed="rId3"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solidFill>
                  <a:schemeClr val="bg1"/>
                </a:solidFill>
              </a:defRPr>
            </a:lvl1pPr>
          </a:lstStyle>
          <a:p>
            <a:r>
              <a:rPr lang="en-US" dirty="0" err="1"/>
              <a:t>Esitlusslaidide</a:t>
            </a:r>
            <a:r>
              <a:rPr lang="en-US" dirty="0"/>
              <a:t> </a:t>
            </a:r>
            <a:r>
              <a:rPr lang="et-EE" dirty="0"/>
              <a:t>pealkiri</a:t>
            </a:r>
            <a:endParaRPr lang="en-US" dirty="0"/>
          </a:p>
        </p:txBody>
      </p:sp>
      <p:sp>
        <p:nvSpPr>
          <p:cNvPr id="10" name="Subtitle 2"/>
          <p:cNvSpPr>
            <a:spLocks noGrp="1"/>
          </p:cNvSpPr>
          <p:nvPr>
            <p:ph type="subTitle" idx="1" hasCustomPrompt="1"/>
          </p:nvPr>
        </p:nvSpPr>
        <p:spPr>
          <a:xfrm>
            <a:off x="1368000" y="4392215"/>
            <a:ext cx="9433597" cy="1728192"/>
          </a:xfrm>
          <a:prstGeom prst="rect">
            <a:avLst/>
          </a:prstGeo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struktuuriüksus / ametinimetus</a:t>
            </a:r>
          </a:p>
          <a:p>
            <a:endParaRPr lang="et-EE" dirty="0"/>
          </a:p>
          <a:p>
            <a:r>
              <a:rPr lang="et-EE" dirty="0"/>
              <a:t>01.07.2023</a:t>
            </a:r>
            <a:endParaRPr lang="en-US" dirty="0"/>
          </a:p>
        </p:txBody>
      </p:sp>
    </p:spTree>
    <p:extLst>
      <p:ext uri="{BB962C8B-B14F-4D97-AF65-F5344CB8AC3E}">
        <p14:creationId xmlns:p14="http://schemas.microsoft.com/office/powerpoint/2010/main" val="3114093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itelslaid - eng - vapp - sinine">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solidFill>
                  <a:schemeClr val="bg1"/>
                </a:solidFill>
              </a:defRPr>
            </a:lvl1pPr>
          </a:lstStyle>
          <a:p>
            <a:r>
              <a:rPr lang="et-EE" dirty="0" err="1"/>
              <a:t>Title</a:t>
            </a:r>
            <a:r>
              <a:rPr lang="et-EE" dirty="0"/>
              <a:t> </a:t>
            </a:r>
            <a:r>
              <a:rPr lang="et-EE" dirty="0" err="1"/>
              <a:t>of</a:t>
            </a:r>
            <a:r>
              <a:rPr lang="et-EE" dirty="0"/>
              <a:t> </a:t>
            </a:r>
            <a:r>
              <a:rPr lang="et-EE" dirty="0" err="1"/>
              <a:t>the</a:t>
            </a:r>
            <a:r>
              <a:rPr lang="et-EE" dirty="0"/>
              <a:t> </a:t>
            </a:r>
            <a:r>
              <a:rPr lang="et-EE" dirty="0" err="1"/>
              <a:t>Presentation</a:t>
            </a:r>
            <a:endParaRPr lang="en-US" dirty="0"/>
          </a:p>
        </p:txBody>
      </p:sp>
      <p:sp>
        <p:nvSpPr>
          <p:cNvPr id="10" name="Subtitle 2"/>
          <p:cNvSpPr>
            <a:spLocks noGrp="1"/>
          </p:cNvSpPr>
          <p:nvPr>
            <p:ph type="subTitle" idx="1" hasCustomPrompt="1"/>
          </p:nvPr>
        </p:nvSpPr>
        <p:spPr>
          <a:xfrm>
            <a:off x="1368000" y="4392215"/>
            <a:ext cx="9433597" cy="1800200"/>
          </a:xfrm>
          <a:prstGeom prst="rect">
            <a:avLst/>
          </a:prstGeo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err="1"/>
              <a:t>Department</a:t>
            </a:r>
            <a:r>
              <a:rPr lang="et-EE" dirty="0"/>
              <a:t> / </a:t>
            </a:r>
            <a:r>
              <a:rPr lang="et-EE" dirty="0" err="1"/>
              <a:t>Occupation</a:t>
            </a:r>
            <a:endParaRPr lang="et-EE" dirty="0"/>
          </a:p>
          <a:p>
            <a:endParaRPr lang="et-EE" dirty="0"/>
          </a:p>
          <a:p>
            <a:r>
              <a:rPr lang="et-EE" dirty="0"/>
              <a:t>01.07.2023</a:t>
            </a: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74474" y="511937"/>
            <a:ext cx="3384376" cy="779786"/>
          </a:xfrm>
          <a:prstGeom prst="rect">
            <a:avLst/>
          </a:prstGeom>
        </p:spPr>
      </p:pic>
    </p:spTree>
    <p:extLst>
      <p:ext uri="{BB962C8B-B14F-4D97-AF65-F5344CB8AC3E}">
        <p14:creationId xmlns:p14="http://schemas.microsoft.com/office/powerpoint/2010/main" val="1775565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4292" y="511553"/>
            <a:ext cx="10139947" cy="1023105"/>
          </a:xfrm>
          <a:prstGeom prst="rect">
            <a:avLst/>
          </a:prstGeom>
        </p:spPr>
        <p:txBody>
          <a:bodyPr tIns="54000" anchor="t" anchorCtr="0"/>
          <a:lstStyle>
            <a:lvl1pPr>
              <a:defRPr sz="3600" b="1"/>
            </a:lvl1pPr>
          </a:lstStyle>
          <a:p>
            <a:r>
              <a:rPr lang="en-US" dirty="0" err="1"/>
              <a:t>Slaidi</a:t>
            </a:r>
            <a:r>
              <a:rPr lang="en-US" dirty="0"/>
              <a:t> </a:t>
            </a:r>
            <a:r>
              <a:rPr lang="en-US" dirty="0" err="1"/>
              <a:t>pealkiri</a:t>
            </a:r>
            <a:r>
              <a:rPr lang="en-US" dirty="0"/>
              <a:t> </a:t>
            </a:r>
            <a:r>
              <a:rPr lang="en-US" dirty="0" err="1"/>
              <a:t>vajadusel</a:t>
            </a:r>
            <a:r>
              <a:rPr lang="en-US" dirty="0"/>
              <a:t> </a:t>
            </a:r>
            <a:br>
              <a:rPr lang="en-US" dirty="0"/>
            </a:br>
            <a:r>
              <a:rPr lang="en-US" dirty="0" err="1"/>
              <a:t>kahel</a:t>
            </a:r>
            <a:r>
              <a:rPr lang="en-US" dirty="0"/>
              <a:t> real</a:t>
            </a:r>
          </a:p>
        </p:txBody>
      </p:sp>
      <p:sp>
        <p:nvSpPr>
          <p:cNvPr id="3" name="Content Placeholder 2"/>
          <p:cNvSpPr>
            <a:spLocks noGrp="1"/>
          </p:cNvSpPr>
          <p:nvPr>
            <p:ph idx="1"/>
          </p:nvPr>
        </p:nvSpPr>
        <p:spPr>
          <a:xfrm>
            <a:off x="644295" y="1675311"/>
            <a:ext cx="10139947" cy="4275502"/>
          </a:xfrm>
          <a:prstGeom prst="rect">
            <a:avLst/>
          </a:prstGeom>
        </p:spPr>
        <p:txBody>
          <a:bodyPr/>
          <a:lstStyle>
            <a:lvl1pPr marL="0" indent="0">
              <a:spcAft>
                <a:spcPts val="800"/>
              </a:spcAft>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a:t>Click to edit Master text styles</a:t>
            </a:r>
          </a:p>
        </p:txBody>
      </p:sp>
    </p:spTree>
    <p:extLst>
      <p:ext uri="{BB962C8B-B14F-4D97-AF65-F5344CB8AC3E}">
        <p14:creationId xmlns:p14="http://schemas.microsoft.com/office/powerpoint/2010/main" val="996003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4292" y="511553"/>
            <a:ext cx="10139947" cy="1023105"/>
          </a:xfrm>
          <a:prstGeom prst="rect">
            <a:avLst/>
          </a:prstGeom>
        </p:spPr>
        <p:txBody>
          <a:bodyPr tIns="54000" anchor="t" anchorCtr="0"/>
          <a:lstStyle>
            <a:lvl1pPr>
              <a:defRPr sz="3600" b="1"/>
            </a:lvl1pPr>
          </a:lstStyle>
          <a:p>
            <a:r>
              <a:rPr lang="en-US" dirty="0" err="1"/>
              <a:t>Slaidi</a:t>
            </a:r>
            <a:r>
              <a:rPr lang="en-US" dirty="0"/>
              <a:t> </a:t>
            </a:r>
            <a:r>
              <a:rPr lang="en-US" dirty="0" err="1"/>
              <a:t>pealkiri</a:t>
            </a:r>
            <a:r>
              <a:rPr lang="en-US" dirty="0"/>
              <a:t> </a:t>
            </a:r>
            <a:r>
              <a:rPr lang="en-US" dirty="0" err="1"/>
              <a:t>vajadusel</a:t>
            </a:r>
            <a:r>
              <a:rPr lang="en-US" dirty="0"/>
              <a:t> </a:t>
            </a:r>
            <a:br>
              <a:rPr lang="en-US" dirty="0"/>
            </a:br>
            <a:r>
              <a:rPr lang="en-US" dirty="0" err="1"/>
              <a:t>kahel</a:t>
            </a:r>
            <a:r>
              <a:rPr lang="en-US" dirty="0"/>
              <a:t> real</a:t>
            </a:r>
          </a:p>
        </p:txBody>
      </p:sp>
      <p:sp>
        <p:nvSpPr>
          <p:cNvPr id="3" name="Content Placeholder 2"/>
          <p:cNvSpPr>
            <a:spLocks noGrp="1"/>
          </p:cNvSpPr>
          <p:nvPr>
            <p:ph idx="1"/>
          </p:nvPr>
        </p:nvSpPr>
        <p:spPr>
          <a:xfrm>
            <a:off x="644295" y="1675311"/>
            <a:ext cx="10139947" cy="4275502"/>
          </a:xfrm>
          <a:prstGeom prst="rect">
            <a:avLst/>
          </a:prstGeom>
        </p:spPr>
        <p:txBody>
          <a:bodyPr/>
          <a:lstStyle>
            <a:lvl1pPr marL="432000" indent="-324000">
              <a:spcAft>
                <a:spcPts val="800"/>
              </a:spcAft>
              <a:buClr>
                <a:srgbClr val="0084D1"/>
              </a:buClr>
              <a:buSzPct val="100000"/>
              <a:buFont typeface="Arial" panose="020B0604020202020204" pitchFamily="34" charset="0"/>
              <a:buChar char="•"/>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a:t>Click to edit Master text styles</a:t>
            </a:r>
          </a:p>
        </p:txBody>
      </p:sp>
    </p:spTree>
    <p:extLst>
      <p:ext uri="{BB962C8B-B14F-4D97-AF65-F5344CB8AC3E}">
        <p14:creationId xmlns:p14="http://schemas.microsoft.com/office/powerpoint/2010/main" val="4009672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48469" y="1511300"/>
            <a:ext cx="5036369" cy="4276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dirty="0"/>
          </a:p>
        </p:txBody>
      </p:sp>
      <p:sp>
        <p:nvSpPr>
          <p:cNvPr id="4" name="Content Placeholder 3"/>
          <p:cNvSpPr>
            <a:spLocks noGrp="1"/>
          </p:cNvSpPr>
          <p:nvPr>
            <p:ph sz="half" idx="2"/>
          </p:nvPr>
        </p:nvSpPr>
        <p:spPr>
          <a:xfrm>
            <a:off x="5837238" y="1511300"/>
            <a:ext cx="5108375" cy="4276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9" name="Title 1"/>
          <p:cNvSpPr>
            <a:spLocks noGrp="1"/>
          </p:cNvSpPr>
          <p:nvPr>
            <p:ph type="title" hasCustomPrompt="1"/>
          </p:nvPr>
        </p:nvSpPr>
        <p:spPr>
          <a:xfrm>
            <a:off x="644292" y="511553"/>
            <a:ext cx="10139947" cy="1023105"/>
          </a:xfrm>
          <a:prstGeom prst="rect">
            <a:avLst/>
          </a:prstGeom>
        </p:spPr>
        <p:txBody>
          <a:bodyPr tIns="54000" anchor="t" anchorCtr="0"/>
          <a:lstStyle>
            <a:lvl1pPr>
              <a:defRPr sz="3600" b="1"/>
            </a:lvl1pPr>
          </a:lstStyle>
          <a:p>
            <a:r>
              <a:rPr lang="en-US" dirty="0" err="1"/>
              <a:t>Slaidi</a:t>
            </a:r>
            <a:r>
              <a:rPr lang="en-US" dirty="0"/>
              <a:t> </a:t>
            </a:r>
            <a:r>
              <a:rPr lang="en-US" dirty="0" err="1"/>
              <a:t>pealkiri</a:t>
            </a:r>
            <a:r>
              <a:rPr lang="en-US" dirty="0"/>
              <a:t> </a:t>
            </a:r>
            <a:r>
              <a:rPr lang="en-US" dirty="0" err="1"/>
              <a:t>vajadusel</a:t>
            </a:r>
            <a:r>
              <a:rPr lang="en-US" dirty="0"/>
              <a:t> </a:t>
            </a:r>
            <a:br>
              <a:rPr lang="en-US" dirty="0"/>
            </a:br>
            <a:r>
              <a:rPr lang="en-US" dirty="0" err="1"/>
              <a:t>kahel</a:t>
            </a:r>
            <a:r>
              <a:rPr lang="en-US" dirty="0"/>
              <a:t> real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65" r:id="rId2"/>
    <p:sldLayoutId id="2147483687" r:id="rId3"/>
    <p:sldLayoutId id="2147483661" r:id="rId4"/>
    <p:sldLayoutId id="2147483678" r:id="rId5"/>
    <p:sldLayoutId id="2147483688" r:id="rId6"/>
    <p:sldLayoutId id="2147483650" r:id="rId7"/>
    <p:sldLayoutId id="2147483662" r:id="rId8"/>
    <p:sldLayoutId id="2147483670" r:id="rId9"/>
    <p:sldLayoutId id="2147483683" r:id="rId10"/>
    <p:sldLayoutId id="2147483680" r:id="rId11"/>
    <p:sldLayoutId id="2147483660" r:id="rId12"/>
    <p:sldLayoutId id="2147483681" r:id="rId13"/>
    <p:sldLayoutId id="2147483682" r:id="rId14"/>
    <p:sldLayoutId id="2147483663" r:id="rId15"/>
    <p:sldLayoutId id="2147483686" r:id="rId16"/>
  </p:sldLayoutIdLst>
  <p:txStyles>
    <p:titleStyle>
      <a:lvl1pPr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kern="1200">
          <a:solidFill>
            <a:srgbClr val="000000"/>
          </a:solidFill>
          <a:latin typeface="+mj-lt"/>
          <a:ea typeface="+mj-ea"/>
          <a:cs typeface="+mj-cs"/>
        </a:defRPr>
      </a:lvl1pPr>
      <a:lvl2pPr marL="742950" indent="-28575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2pPr>
      <a:lvl3pPr marL="11430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3pPr>
      <a:lvl4pPr marL="16002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4pPr>
      <a:lvl5pPr marL="20574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5pPr>
      <a:lvl6pPr marL="25146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6pPr>
      <a:lvl7pPr marL="29718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7pPr>
      <a:lvl8pPr marL="34290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8pPr>
      <a:lvl9pPr marL="38862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9pPr>
    </p:titleStyle>
    <p:bodyStyle>
      <a:lvl1pPr marL="342900" indent="-342900" algn="l" defTabSz="449263" rtl="0" eaLnBrk="1" fontAlgn="base" hangingPunct="1">
        <a:lnSpc>
          <a:spcPct val="110000"/>
        </a:lnSpc>
        <a:spcBef>
          <a:spcPct val="0"/>
        </a:spcBef>
        <a:spcAft>
          <a:spcPts val="1413"/>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eaLnBrk="1" fontAlgn="base" hangingPunct="1">
        <a:lnSpc>
          <a:spcPct val="110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eaLnBrk="1" fontAlgn="base" hangingPunct="1">
        <a:lnSpc>
          <a:spcPct val="110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eaLnBrk="1" fontAlgn="base" hangingPunct="1">
        <a:lnSpc>
          <a:spcPct val="110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eaLnBrk="1" fontAlgn="base" hangingPunct="1">
        <a:lnSpc>
          <a:spcPct val="110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p:txBody>
          <a:bodyPr/>
          <a:lstStyle/>
          <a:p>
            <a:r>
              <a:rPr lang="et-EE" dirty="0"/>
              <a:t>Vaba ehitustegevuse reguleerimine</a:t>
            </a:r>
          </a:p>
        </p:txBody>
      </p:sp>
      <p:sp>
        <p:nvSpPr>
          <p:cNvPr id="11" name="Subtitle 10"/>
          <p:cNvSpPr>
            <a:spLocks noGrp="1"/>
          </p:cNvSpPr>
          <p:nvPr>
            <p:ph type="subTitle" idx="1"/>
          </p:nvPr>
        </p:nvSpPr>
        <p:spPr/>
        <p:txBody>
          <a:bodyPr/>
          <a:lstStyle/>
          <a:p>
            <a:r>
              <a:rPr lang="et-EE" dirty="0"/>
              <a:t>Külli Siim</a:t>
            </a:r>
          </a:p>
          <a:p>
            <a:r>
              <a:rPr lang="et-EE" dirty="0"/>
              <a:t>24.09.2024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C2765-5404-0118-9386-BB2FC1BADD7B}"/>
              </a:ext>
            </a:extLst>
          </p:cNvPr>
          <p:cNvSpPr>
            <a:spLocks noGrp="1"/>
          </p:cNvSpPr>
          <p:nvPr>
            <p:ph type="title"/>
          </p:nvPr>
        </p:nvSpPr>
        <p:spPr>
          <a:xfrm>
            <a:off x="792485" y="143744"/>
            <a:ext cx="9991754" cy="1080120"/>
          </a:xfrm>
        </p:spPr>
        <p:txBody>
          <a:bodyPr/>
          <a:lstStyle/>
          <a:p>
            <a:r>
              <a:rPr lang="et-EE" dirty="0"/>
              <a:t>Mis on vaba ehitustegevus?</a:t>
            </a:r>
          </a:p>
        </p:txBody>
      </p:sp>
      <p:sp>
        <p:nvSpPr>
          <p:cNvPr id="3" name="Content Placeholder 2">
            <a:extLst>
              <a:ext uri="{FF2B5EF4-FFF2-40B4-BE49-F238E27FC236}">
                <a16:creationId xmlns:a16="http://schemas.microsoft.com/office/drawing/2014/main" id="{1E695D37-CC74-B335-025E-5F2D1C7E3E8F}"/>
              </a:ext>
            </a:extLst>
          </p:cNvPr>
          <p:cNvSpPr>
            <a:spLocks noGrp="1"/>
          </p:cNvSpPr>
          <p:nvPr>
            <p:ph idx="1"/>
          </p:nvPr>
        </p:nvSpPr>
        <p:spPr>
          <a:xfrm>
            <a:off x="504453" y="1079848"/>
            <a:ext cx="10139947" cy="5256584"/>
          </a:xfrm>
        </p:spPr>
        <p:txBody>
          <a:bodyPr/>
          <a:lstStyle/>
          <a:p>
            <a:pPr marL="457200" indent="-457200">
              <a:buFont typeface="Arial" panose="020B0604020202020204" pitchFamily="34" charset="0"/>
              <a:buChar char="•"/>
            </a:pPr>
            <a:r>
              <a:rPr lang="et-EE" sz="2800" kern="100" dirty="0">
                <a:effectLst/>
                <a:latin typeface="Aptos" panose="020B0004020202020204" pitchFamily="34" charset="0"/>
                <a:ea typeface="Aptos" panose="020B0004020202020204" pitchFamily="34" charset="0"/>
                <a:cs typeface="Times New Roman" panose="02020603050405020304" pitchFamily="18" charset="0"/>
              </a:rPr>
              <a:t>Ehitiste ehitamine, mille ehitamine ei eelda detailplaneeringu koostamist ja ehitusloa olemasolu </a:t>
            </a:r>
          </a:p>
          <a:p>
            <a:pPr marL="457200" indent="-457200">
              <a:buFont typeface="Arial" panose="020B0604020202020204" pitchFamily="34" charset="0"/>
              <a:buChar char="•"/>
            </a:pPr>
            <a:endParaRPr lang="et-EE" sz="2000" dirty="0">
              <a:latin typeface="Arial" panose="020B0604020202020204" pitchFamily="34" charset="0"/>
              <a:cs typeface="Arial" panose="020B0604020202020204" pitchFamily="34" charset="0"/>
            </a:endParaRPr>
          </a:p>
          <a:p>
            <a:pPr marL="457200" indent="-457200">
              <a:lnSpc>
                <a:spcPct val="107000"/>
              </a:lnSpc>
              <a:spcAft>
                <a:spcPts val="800"/>
              </a:spcAft>
              <a:buFont typeface="Arial" panose="020B0604020202020204" pitchFamily="34" charset="0"/>
              <a:buChar char="•"/>
            </a:pPr>
            <a:r>
              <a:rPr lang="et-EE" dirty="0"/>
              <a:t>	- </a:t>
            </a:r>
            <a:r>
              <a:rPr lang="et-EE" sz="2400" kern="100" dirty="0">
                <a:effectLst/>
                <a:latin typeface="Aptos" panose="020B0004020202020204" pitchFamily="34" charset="0"/>
                <a:ea typeface="Aptos" panose="020B0004020202020204" pitchFamily="34" charset="0"/>
                <a:cs typeface="Times New Roman" panose="02020603050405020304" pitchFamily="18" charset="0"/>
              </a:rPr>
              <a:t>Ehitusteatise kohustuslikud ehitised</a:t>
            </a:r>
          </a:p>
          <a:p>
            <a:pPr marL="342900" indent="-342900">
              <a:buFont typeface="Arial" panose="020B0604020202020204" pitchFamily="34" charset="0"/>
              <a:buChar char="•"/>
            </a:pPr>
            <a:r>
              <a:rPr lang="et-EE" sz="2400" dirty="0">
                <a:effectLst/>
                <a:latin typeface="Aptos" panose="020B0004020202020204" pitchFamily="34" charset="0"/>
                <a:ea typeface="Aptos" panose="020B0004020202020204" pitchFamily="34" charset="0"/>
                <a:cs typeface="Times New Roman" panose="02020603050405020304" pitchFamily="18" charset="0"/>
              </a:rPr>
              <a:t>		- Ehitusteatise kohustuseta ehitised (ehitisealuse pinnaga 0–20 m2 			ja kuni 5 m kõrge elamu ja seda teenindav hoone)</a:t>
            </a:r>
          </a:p>
          <a:p>
            <a:pPr marL="342900" indent="-342900">
              <a:buFont typeface="Arial" panose="020B0604020202020204" pitchFamily="34" charset="0"/>
              <a:buChar char="•"/>
            </a:pPr>
            <a:endParaRPr lang="et-EE" sz="2400" dirty="0">
              <a:latin typeface="Aptos" panose="020B0004020202020204" pitchFamily="34" charset="0"/>
              <a:cs typeface="Times New Roman" panose="02020603050405020304" pitchFamily="18" charset="0"/>
            </a:endParaRPr>
          </a:p>
          <a:p>
            <a:pPr marL="342900" indent="-342900">
              <a:buFont typeface="Arial" panose="020B0604020202020204" pitchFamily="34" charset="0"/>
              <a:buChar char="•"/>
            </a:pPr>
            <a:r>
              <a:rPr lang="et-EE" sz="2400" b="1" kern="100" dirty="0">
                <a:effectLst/>
                <a:latin typeface="Aptos" panose="020B0004020202020204" pitchFamily="34" charset="0"/>
                <a:ea typeface="Aptos" panose="020B0004020202020204" pitchFamily="34" charset="0"/>
                <a:cs typeface="Times New Roman" panose="02020603050405020304" pitchFamily="18" charset="0"/>
              </a:rPr>
              <a:t>Vaba ehitustegevus ei ole reegliteta ehitamine, see ei tähenda, et järgima ei peaks </a:t>
            </a:r>
            <a:r>
              <a:rPr lang="et-EE" sz="2400" b="1" kern="100" dirty="0" err="1">
                <a:effectLst/>
                <a:latin typeface="Aptos" panose="020B0004020202020204" pitchFamily="34" charset="0"/>
                <a:ea typeface="Aptos" panose="020B0004020202020204" pitchFamily="34" charset="0"/>
                <a:cs typeface="Times New Roman" panose="02020603050405020304" pitchFamily="18" charset="0"/>
              </a:rPr>
              <a:t>üld</a:t>
            </a:r>
            <a:r>
              <a:rPr lang="et-EE" sz="2400" b="1" kern="100" dirty="0">
                <a:effectLst/>
                <a:latin typeface="Aptos" panose="020B0004020202020204" pitchFamily="34" charset="0"/>
                <a:ea typeface="Aptos" panose="020B0004020202020204" pitchFamily="34" charset="0"/>
                <a:cs typeface="Times New Roman" panose="02020603050405020304" pitchFamily="18" charset="0"/>
              </a:rPr>
              <a:t>- ja detailplaneeringust ja õigusaktidest tulenevaid piiranguid, tuleohutusnõudeid, teiste isikute õiguseid ja  ehitamise head tava (vt ka </a:t>
            </a:r>
            <a:r>
              <a:rPr lang="et-EE" sz="2400" b="1" kern="100" dirty="0" err="1">
                <a:effectLst/>
                <a:latin typeface="Aptos" panose="020B0004020202020204" pitchFamily="34" charset="0"/>
                <a:ea typeface="Aptos" panose="020B0004020202020204" pitchFamily="34" charset="0"/>
                <a:cs typeface="Times New Roman" panose="02020603050405020304" pitchFamily="18" charset="0"/>
              </a:rPr>
              <a:t>EhS</a:t>
            </a:r>
            <a:r>
              <a:rPr lang="et-EE" sz="2400" b="1" kern="100" dirty="0">
                <a:effectLst/>
                <a:latin typeface="Aptos" panose="020B0004020202020204" pitchFamily="34" charset="0"/>
                <a:ea typeface="Aptos" panose="020B0004020202020204" pitchFamily="34" charset="0"/>
                <a:cs typeface="Times New Roman" panose="02020603050405020304" pitchFamily="18" charset="0"/>
              </a:rPr>
              <a:t> § 12 lg 2)</a:t>
            </a:r>
          </a:p>
          <a:p>
            <a:pPr marL="342900" indent="-342900">
              <a:buFont typeface="Arial" panose="020B0604020202020204" pitchFamily="34" charset="0"/>
              <a:buChar char="•"/>
            </a:pPr>
            <a:endParaRPr lang="et-EE" sz="2400" dirty="0"/>
          </a:p>
        </p:txBody>
      </p:sp>
    </p:spTree>
    <p:extLst>
      <p:ext uri="{BB962C8B-B14F-4D97-AF65-F5344CB8AC3E}">
        <p14:creationId xmlns:p14="http://schemas.microsoft.com/office/powerpoint/2010/main" val="1000811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53E53-5822-4183-9DD0-6C0A776F38A2}"/>
              </a:ext>
            </a:extLst>
          </p:cNvPr>
          <p:cNvSpPr>
            <a:spLocks noGrp="1"/>
          </p:cNvSpPr>
          <p:nvPr>
            <p:ph type="title"/>
          </p:nvPr>
        </p:nvSpPr>
        <p:spPr/>
        <p:txBody>
          <a:bodyPr/>
          <a:lstStyle/>
          <a:p>
            <a:r>
              <a:rPr lang="et-EE" dirty="0"/>
              <a:t>Kohtulahendid</a:t>
            </a:r>
            <a:br>
              <a:rPr lang="et-EE" sz="1800" kern="100" dirty="0">
                <a:effectLst/>
                <a:latin typeface="Aptos" panose="020B0004020202020204" pitchFamily="34" charset="0"/>
                <a:ea typeface="Aptos" panose="020B0004020202020204" pitchFamily="34" charset="0"/>
                <a:cs typeface="Times New Roman" panose="02020603050405020304" pitchFamily="18" charset="0"/>
              </a:rPr>
            </a:br>
            <a:endParaRPr lang="et-EE" dirty="0"/>
          </a:p>
        </p:txBody>
      </p:sp>
      <p:sp>
        <p:nvSpPr>
          <p:cNvPr id="3" name="Content Placeholder 2">
            <a:extLst>
              <a:ext uri="{FF2B5EF4-FFF2-40B4-BE49-F238E27FC236}">
                <a16:creationId xmlns:a16="http://schemas.microsoft.com/office/drawing/2014/main" id="{141A83D5-9858-E486-3A50-1A124B6E2C01}"/>
              </a:ext>
            </a:extLst>
          </p:cNvPr>
          <p:cNvSpPr>
            <a:spLocks noGrp="1"/>
          </p:cNvSpPr>
          <p:nvPr>
            <p:ph idx="1"/>
          </p:nvPr>
        </p:nvSpPr>
        <p:spPr>
          <a:xfrm>
            <a:off x="504453" y="1223863"/>
            <a:ext cx="10279789" cy="4726950"/>
          </a:xfrm>
        </p:spPr>
        <p:txBody>
          <a:bodyPr/>
          <a:lstStyle/>
          <a:p>
            <a:pPr marL="285750" indent="-285750">
              <a:buFont typeface="Arial" panose="020B0604020202020204" pitchFamily="34" charset="0"/>
              <a:buChar char="•"/>
            </a:pPr>
            <a:r>
              <a:rPr lang="et-EE" sz="2400" b="1" i="1" kern="100" dirty="0">
                <a:effectLst/>
                <a:latin typeface="+mj-lt"/>
                <a:ea typeface="Aptos" panose="020B0004020202020204" pitchFamily="34" charset="0"/>
                <a:cs typeface="Times New Roman" panose="02020603050405020304" pitchFamily="18" charset="0"/>
              </a:rPr>
              <a:t>Samas kehtib ka vaba ehitustegevuse korral </a:t>
            </a:r>
            <a:r>
              <a:rPr lang="et-EE" sz="2400" b="1" i="1" kern="100" dirty="0" err="1">
                <a:effectLst/>
                <a:latin typeface="+mj-lt"/>
                <a:ea typeface="Aptos" panose="020B0004020202020204" pitchFamily="34" charset="0"/>
                <a:cs typeface="Times New Roman" panose="02020603050405020304" pitchFamily="18" charset="0"/>
              </a:rPr>
              <a:t>EhS</a:t>
            </a:r>
            <a:r>
              <a:rPr lang="et-EE" sz="2400" b="1" i="1" kern="100" dirty="0">
                <a:effectLst/>
                <a:latin typeface="+mj-lt"/>
                <a:ea typeface="Aptos" panose="020B0004020202020204" pitchFamily="34" charset="0"/>
                <a:cs typeface="Times New Roman" panose="02020603050405020304" pitchFamily="18" charset="0"/>
              </a:rPr>
              <a:t> § 12 </a:t>
            </a:r>
            <a:r>
              <a:rPr lang="et-EE" sz="2400" b="1" i="1" kern="100" dirty="0" err="1">
                <a:effectLst/>
                <a:latin typeface="+mj-lt"/>
                <a:ea typeface="Aptos" panose="020B0004020202020204" pitchFamily="34" charset="0"/>
                <a:cs typeface="Times New Roman" panose="02020603050405020304" pitchFamily="18" charset="0"/>
              </a:rPr>
              <a:t>lg‑st</a:t>
            </a:r>
            <a:r>
              <a:rPr lang="et-EE" sz="2400" b="1" i="1" kern="100" dirty="0">
                <a:effectLst/>
                <a:latin typeface="+mj-lt"/>
                <a:ea typeface="Aptos" panose="020B0004020202020204" pitchFamily="34" charset="0"/>
                <a:cs typeface="Times New Roman" panose="02020603050405020304" pitchFamily="18" charset="0"/>
              </a:rPr>
              <a:t> 2 tulenev nõue, et ehitis peab olema kooskõlas ehitise asukohaga seonduvate kitsenduste ja planeeringuga</a:t>
            </a:r>
            <a:r>
              <a:rPr lang="et-EE" sz="2400" i="1" kern="100" dirty="0">
                <a:effectLst/>
                <a:latin typeface="+mj-lt"/>
                <a:ea typeface="Aptos" panose="020B0004020202020204" pitchFamily="34" charset="0"/>
                <a:cs typeface="Times New Roman" panose="02020603050405020304" pitchFamily="18" charset="0"/>
              </a:rPr>
              <a:t>. Praegusel juhul tähendab see kooskõla katastriüksuse sihtotstarbe ja üldplaneeringuga, sh üldplaneeringust tuleneva detailplaneeringu koostamise kohustusega uute elamugruppide planeerimise korral</a:t>
            </a:r>
            <a:r>
              <a:rPr lang="et-EE" sz="2400" kern="100" dirty="0">
                <a:effectLst/>
                <a:latin typeface="+mj-lt"/>
                <a:ea typeface="Aptos" panose="020B0004020202020204" pitchFamily="34" charset="0"/>
                <a:cs typeface="Times New Roman" panose="02020603050405020304" pitchFamily="18" charset="0"/>
              </a:rPr>
              <a:t> (</a:t>
            </a:r>
            <a:r>
              <a:rPr lang="et-EE" sz="2400" dirty="0">
                <a:latin typeface="+mj-lt"/>
              </a:rPr>
              <a:t>Riigikohus 21.11.2022, </a:t>
            </a:r>
            <a:r>
              <a:rPr lang="et-EE" sz="2400" kern="100" dirty="0">
                <a:effectLst/>
                <a:latin typeface="+mj-lt"/>
                <a:ea typeface="Aptos" panose="020B0004020202020204" pitchFamily="34" charset="0"/>
                <a:cs typeface="Times New Roman" panose="02020603050405020304" pitchFamily="18" charset="0"/>
              </a:rPr>
              <a:t>3-19-2398).</a:t>
            </a:r>
          </a:p>
          <a:p>
            <a:pPr marL="342900" indent="-342900">
              <a:buFont typeface="Arial" panose="020B0604020202020204" pitchFamily="34" charset="0"/>
              <a:buChar char="•"/>
            </a:pPr>
            <a:r>
              <a:rPr lang="et-EE" sz="2400" i="1" dirty="0">
                <a:latin typeface="+mj-lt"/>
              </a:rPr>
              <a:t>Kaebaja hinnangul hõlmavad teemaplaneeringu tingimused üksnes ehitusloakohustusliku hoone püstitamist ning vaba ehitustegevus on piiranguteta lubatav. Ringkonnakohus eeltooduga ei nõustu. Asjaolu, et kohalik omavalitsus võib ehitusteatise vaikimisi heaks kiita, ei tähenda, et teatud hooneid võib rajada kontrollimatult ja igale poole </a:t>
            </a:r>
            <a:r>
              <a:rPr lang="et-EE" sz="2400" dirty="0">
                <a:latin typeface="+mj-lt"/>
              </a:rPr>
              <a:t>(Tallinna Ringkonnakohus 18.11.2021, 3-20-814).</a:t>
            </a:r>
            <a:endParaRPr lang="et-EE" sz="2400" kern="100" dirty="0">
              <a:effectLst/>
              <a:latin typeface="+mj-lt"/>
              <a:ea typeface="Aptos" panose="020B0004020202020204" pitchFamily="34" charset="0"/>
              <a:cs typeface="Times New Roman" panose="02020603050405020304" pitchFamily="18" charset="0"/>
            </a:endParaRPr>
          </a:p>
          <a:p>
            <a:endParaRPr lang="et-EE" dirty="0"/>
          </a:p>
        </p:txBody>
      </p:sp>
    </p:spTree>
    <p:extLst>
      <p:ext uri="{BB962C8B-B14F-4D97-AF65-F5344CB8AC3E}">
        <p14:creationId xmlns:p14="http://schemas.microsoft.com/office/powerpoint/2010/main" val="3407931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C2765-5404-0118-9386-BB2FC1BADD7B}"/>
              </a:ext>
            </a:extLst>
          </p:cNvPr>
          <p:cNvSpPr>
            <a:spLocks noGrp="1"/>
          </p:cNvSpPr>
          <p:nvPr>
            <p:ph type="title"/>
          </p:nvPr>
        </p:nvSpPr>
        <p:spPr>
          <a:xfrm>
            <a:off x="621834" y="511554"/>
            <a:ext cx="10162405" cy="856326"/>
          </a:xfrm>
        </p:spPr>
        <p:txBody>
          <a:bodyPr/>
          <a:lstStyle/>
          <a:p>
            <a:r>
              <a:rPr lang="et-EE" sz="1800" b="1" kern="100" dirty="0">
                <a:effectLst/>
                <a:ea typeface="Aptos" panose="020B0004020202020204" pitchFamily="34" charset="0"/>
                <a:cs typeface="Times New Roman" panose="02020603050405020304" pitchFamily="18" charset="0"/>
              </a:rPr>
              <a:t> </a:t>
            </a:r>
            <a:r>
              <a:rPr lang="et-EE" b="1" kern="100" dirty="0">
                <a:effectLst/>
                <a:ea typeface="Aptos" panose="020B0004020202020204" pitchFamily="34" charset="0"/>
                <a:cs typeface="Times New Roman" panose="02020603050405020304" pitchFamily="18" charset="0"/>
              </a:rPr>
              <a:t>Kas ja kuidas saab  detailplaneeringuga (DP) reguleerida vaba ehitustegevust?</a:t>
            </a:r>
            <a:br>
              <a:rPr lang="et-EE" kern="100" dirty="0">
                <a:effectLst/>
                <a:ea typeface="Aptos" panose="020B0004020202020204" pitchFamily="34" charset="0"/>
                <a:cs typeface="Times New Roman" panose="02020603050405020304" pitchFamily="18" charset="0"/>
              </a:rPr>
            </a:br>
            <a:endParaRPr lang="et-EE" dirty="0"/>
          </a:p>
        </p:txBody>
      </p:sp>
      <p:sp>
        <p:nvSpPr>
          <p:cNvPr id="3" name="Content Placeholder 2">
            <a:extLst>
              <a:ext uri="{FF2B5EF4-FFF2-40B4-BE49-F238E27FC236}">
                <a16:creationId xmlns:a16="http://schemas.microsoft.com/office/drawing/2014/main" id="{1E695D37-CC74-B335-025E-5F2D1C7E3E8F}"/>
              </a:ext>
            </a:extLst>
          </p:cNvPr>
          <p:cNvSpPr>
            <a:spLocks noGrp="1"/>
          </p:cNvSpPr>
          <p:nvPr>
            <p:ph idx="1"/>
          </p:nvPr>
        </p:nvSpPr>
        <p:spPr>
          <a:xfrm>
            <a:off x="792484" y="1511895"/>
            <a:ext cx="9829457" cy="4824537"/>
          </a:xfrm>
        </p:spPr>
        <p:txBody>
          <a:bodyPr/>
          <a:lstStyle/>
          <a:p>
            <a:pPr marL="457200" indent="-457200">
              <a:buFont typeface="Arial" panose="020B0604020202020204" pitchFamily="34" charset="0"/>
              <a:buChar char="•"/>
            </a:pPr>
            <a:r>
              <a:rPr lang="et-EE" sz="2400" kern="100" dirty="0">
                <a:effectLst/>
                <a:latin typeface="+mj-lt"/>
                <a:ea typeface="Aptos" panose="020B0004020202020204" pitchFamily="34" charset="0"/>
                <a:cs typeface="Times New Roman" panose="02020603050405020304" pitchFamily="18" charset="0"/>
              </a:rPr>
              <a:t>DP on nõutav eelkõige ehitusloa kohustuslike hoonete ja olulise avaliku huviga rajatiste ehitamiseks linnas, alevis ja alevikus</a:t>
            </a:r>
            <a:r>
              <a:rPr lang="et-EE" sz="2400" dirty="0">
                <a:effectLst/>
                <a:latin typeface="+mj-lt"/>
                <a:ea typeface="Aptos" panose="020B0004020202020204" pitchFamily="34" charset="0"/>
                <a:cs typeface="Times New Roman" panose="02020603050405020304" pitchFamily="18" charset="0"/>
              </a:rPr>
              <a:t> </a:t>
            </a:r>
          </a:p>
          <a:p>
            <a:pPr marL="457200" indent="-457200">
              <a:buFont typeface="Arial" panose="020B0604020202020204" pitchFamily="34" charset="0"/>
              <a:buChar char="•"/>
            </a:pPr>
            <a:r>
              <a:rPr lang="et-EE" sz="2400" dirty="0">
                <a:latin typeface="+mj-lt"/>
                <a:ea typeface="Aptos" panose="020B0004020202020204" pitchFamily="34" charset="0"/>
                <a:cs typeface="Times New Roman" panose="02020603050405020304" pitchFamily="18" charset="0"/>
              </a:rPr>
              <a:t>P</a:t>
            </a:r>
            <a:r>
              <a:rPr lang="et-EE" sz="2400" dirty="0">
                <a:effectLst/>
                <a:latin typeface="+mj-lt"/>
                <a:ea typeface="Aptos" panose="020B0004020202020204" pitchFamily="34" charset="0"/>
                <a:cs typeface="Times New Roman" panose="02020603050405020304" pitchFamily="18" charset="0"/>
              </a:rPr>
              <a:t>õhjendatud juhul saab DP-</a:t>
            </a:r>
            <a:r>
              <a:rPr lang="et-EE" sz="2400" dirty="0" err="1">
                <a:effectLst/>
                <a:latin typeface="+mj-lt"/>
                <a:ea typeface="Aptos" panose="020B0004020202020204" pitchFamily="34" charset="0"/>
                <a:cs typeface="Times New Roman" panose="02020603050405020304" pitchFamily="18" charset="0"/>
              </a:rPr>
              <a:t>ga</a:t>
            </a:r>
            <a:r>
              <a:rPr lang="et-EE" sz="2400" dirty="0">
                <a:effectLst/>
                <a:latin typeface="+mj-lt"/>
                <a:ea typeface="Aptos" panose="020B0004020202020204" pitchFamily="34" charset="0"/>
                <a:cs typeface="Times New Roman" panose="02020603050405020304" pitchFamily="18" charset="0"/>
              </a:rPr>
              <a:t> seada nendele ehitistele tingimusi, mille ehitamiseks ei ole detailplaneeringu koostamine nõutav (</a:t>
            </a:r>
            <a:r>
              <a:rPr lang="et-EE" sz="2400" dirty="0" err="1">
                <a:effectLst/>
                <a:latin typeface="+mj-lt"/>
                <a:ea typeface="Aptos" panose="020B0004020202020204" pitchFamily="34" charset="0"/>
                <a:cs typeface="Times New Roman" panose="02020603050405020304" pitchFamily="18" charset="0"/>
              </a:rPr>
              <a:t>PlanS</a:t>
            </a:r>
            <a:r>
              <a:rPr lang="et-EE" sz="2400" dirty="0">
                <a:effectLst/>
                <a:latin typeface="+mj-lt"/>
                <a:ea typeface="Aptos" panose="020B0004020202020204" pitchFamily="34" charset="0"/>
                <a:cs typeface="Times New Roman" panose="02020603050405020304" pitchFamily="18" charset="0"/>
              </a:rPr>
              <a:t> § 126 lg 1 p 21)</a:t>
            </a:r>
            <a:endParaRPr lang="et-EE" sz="2400" dirty="0">
              <a:latin typeface="+mj-lt"/>
            </a:endParaRPr>
          </a:p>
          <a:p>
            <a:pPr marL="457200" indent="-457200">
              <a:buFont typeface="Arial" panose="020B0604020202020204" pitchFamily="34" charset="0"/>
              <a:buChar char="•"/>
            </a:pPr>
            <a:r>
              <a:rPr lang="et-EE" sz="2400" b="1" dirty="0">
                <a:latin typeface="+mj-lt"/>
              </a:rPr>
              <a:t>Seega saab DP koostamisel põhjendatud juhul seada tingimusi ka ehitistele, mille ehitamiseks ei ole DP ega ehitusluba nõutav (</a:t>
            </a:r>
            <a:r>
              <a:rPr lang="et-EE" sz="2400" i="1" dirty="0">
                <a:latin typeface="+mj-lt"/>
              </a:rPr>
              <a:t>vabale ehitustegevusele</a:t>
            </a:r>
            <a:r>
              <a:rPr lang="et-EE" sz="2400" b="1" dirty="0">
                <a:latin typeface="+mj-lt"/>
              </a:rPr>
              <a:t>)</a:t>
            </a:r>
          </a:p>
          <a:p>
            <a:pPr marL="457200" indent="-457200">
              <a:buFont typeface="Arial" panose="020B0604020202020204" pitchFamily="34" charset="0"/>
              <a:buChar char="•"/>
            </a:pPr>
            <a:r>
              <a:rPr lang="et-EE" sz="2400" dirty="0">
                <a:latin typeface="+mj-lt"/>
              </a:rPr>
              <a:t>Kui DP vaba ehitustegevust ei reguleeri, ei pea ehitised mahutuma DP määratud krundi ehitusõiguse alla.</a:t>
            </a:r>
          </a:p>
          <a:p>
            <a:endParaRPr lang="et-EE" dirty="0"/>
          </a:p>
          <a:p>
            <a:pPr marL="457200" lvl="4" indent="-457200">
              <a:buFont typeface="Arial" panose="020B0604020202020204" pitchFamily="34" charset="0"/>
              <a:buChar char="•"/>
            </a:pPr>
            <a:endParaRPr lang="et-EE" dirty="0"/>
          </a:p>
          <a:p>
            <a:endParaRPr lang="et-EE" dirty="0"/>
          </a:p>
        </p:txBody>
      </p:sp>
    </p:spTree>
    <p:extLst>
      <p:ext uri="{BB962C8B-B14F-4D97-AF65-F5344CB8AC3E}">
        <p14:creationId xmlns:p14="http://schemas.microsoft.com/office/powerpoint/2010/main" val="3757347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C2765-5404-0118-9386-BB2FC1BADD7B}"/>
              </a:ext>
            </a:extLst>
          </p:cNvPr>
          <p:cNvSpPr>
            <a:spLocks noGrp="1"/>
          </p:cNvSpPr>
          <p:nvPr>
            <p:ph type="title"/>
          </p:nvPr>
        </p:nvSpPr>
        <p:spPr>
          <a:xfrm>
            <a:off x="788308" y="287759"/>
            <a:ext cx="9995931" cy="792089"/>
          </a:xfrm>
        </p:spPr>
        <p:txBody>
          <a:bodyPr/>
          <a:lstStyle/>
          <a:p>
            <a:r>
              <a:rPr lang="et-EE" dirty="0"/>
              <a:t>Üldplaneeringuga (ÜP) vaba ehitustegevuse reguleerimine</a:t>
            </a:r>
          </a:p>
        </p:txBody>
      </p:sp>
      <p:sp>
        <p:nvSpPr>
          <p:cNvPr id="3" name="Content Placeholder 2">
            <a:extLst>
              <a:ext uri="{FF2B5EF4-FFF2-40B4-BE49-F238E27FC236}">
                <a16:creationId xmlns:a16="http://schemas.microsoft.com/office/drawing/2014/main" id="{1E695D37-CC74-B335-025E-5F2D1C7E3E8F}"/>
              </a:ext>
            </a:extLst>
          </p:cNvPr>
          <p:cNvSpPr>
            <a:spLocks noGrp="1"/>
          </p:cNvSpPr>
          <p:nvPr>
            <p:ph idx="1"/>
          </p:nvPr>
        </p:nvSpPr>
        <p:spPr>
          <a:xfrm>
            <a:off x="788308" y="1295871"/>
            <a:ext cx="9856092" cy="5040561"/>
          </a:xfrm>
        </p:spPr>
        <p:txBody>
          <a:bodyPr/>
          <a:lstStyle/>
          <a:p>
            <a:pPr lvl="4"/>
            <a:endParaRPr lang="et-EE" sz="1800" kern="100" dirty="0">
              <a:solidFill>
                <a:srgbClr val="202020"/>
              </a:solidFill>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t-EE" sz="2400" kern="100" dirty="0">
                <a:effectLst/>
                <a:latin typeface="+mj-lt"/>
                <a:ea typeface="Aptos" panose="020B0004020202020204" pitchFamily="34" charset="0"/>
                <a:cs typeface="Times New Roman" panose="02020603050405020304" pitchFamily="18" charset="0"/>
              </a:rPr>
              <a:t>Sätted, mis võimaldavad </a:t>
            </a:r>
            <a:r>
              <a:rPr lang="et-EE" sz="2400" kern="100" dirty="0" err="1">
                <a:effectLst/>
                <a:latin typeface="+mj-lt"/>
                <a:ea typeface="Aptos" panose="020B0004020202020204" pitchFamily="34" charset="0"/>
                <a:cs typeface="Times New Roman" panose="02020603050405020304" pitchFamily="18" charset="0"/>
              </a:rPr>
              <a:t>ÜP-ga</a:t>
            </a:r>
            <a:r>
              <a:rPr lang="et-EE" sz="2400" kern="100" dirty="0">
                <a:effectLst/>
                <a:latin typeface="+mj-lt"/>
                <a:ea typeface="Aptos" panose="020B0004020202020204" pitchFamily="34" charset="0"/>
                <a:cs typeface="Times New Roman" panose="02020603050405020304" pitchFamily="18" charset="0"/>
              </a:rPr>
              <a:t> reguleerida vaba ehitustegevust:</a:t>
            </a:r>
          </a:p>
          <a:p>
            <a:pPr>
              <a:lnSpc>
                <a:spcPct val="107000"/>
              </a:lnSpc>
              <a:spcAft>
                <a:spcPts val="800"/>
              </a:spcAft>
            </a:pPr>
            <a:r>
              <a:rPr lang="et-EE" sz="2400" kern="100" dirty="0" err="1">
                <a:effectLst/>
                <a:latin typeface="+mj-lt"/>
                <a:ea typeface="Aptos" panose="020B0004020202020204" pitchFamily="34" charset="0"/>
                <a:cs typeface="Times New Roman" panose="02020603050405020304" pitchFamily="18" charset="0"/>
              </a:rPr>
              <a:t>PlanS</a:t>
            </a:r>
            <a:r>
              <a:rPr lang="et-EE" sz="2400" kern="100" dirty="0">
                <a:effectLst/>
                <a:latin typeface="+mj-lt"/>
                <a:ea typeface="Aptos" panose="020B0004020202020204" pitchFamily="34" charset="0"/>
                <a:cs typeface="Times New Roman" panose="02020603050405020304" pitchFamily="18" charset="0"/>
              </a:rPr>
              <a:t> § 75 p 18 -  ÜP ülesandeks on planeeringuala </a:t>
            </a:r>
            <a:r>
              <a:rPr lang="et-EE" sz="2400" b="1" kern="100" dirty="0">
                <a:effectLst/>
                <a:latin typeface="+mj-lt"/>
                <a:ea typeface="Aptos" panose="020B0004020202020204" pitchFamily="34" charset="0"/>
                <a:cs typeface="Times New Roman" panose="02020603050405020304" pitchFamily="18" charset="0"/>
              </a:rPr>
              <a:t>üldiste kasutus- ja ehitustingimuste,</a:t>
            </a:r>
            <a:r>
              <a:rPr lang="et-EE" sz="2400" kern="100" dirty="0">
                <a:effectLst/>
                <a:latin typeface="+mj-lt"/>
                <a:ea typeface="Aptos" panose="020B0004020202020204" pitchFamily="34" charset="0"/>
                <a:cs typeface="Times New Roman" panose="02020603050405020304" pitchFamily="18" charset="0"/>
              </a:rPr>
              <a:t> sealhulgas projekteerimistingimuste andmise aluseks olevate tingimuste, maakasutuse juhtotstarbe, maksimaalse ehitusmahu, hoonestuse kõrguspiirangu ja haljastusnõuete määramine. </a:t>
            </a:r>
          </a:p>
          <a:p>
            <a:pPr>
              <a:lnSpc>
                <a:spcPct val="107000"/>
              </a:lnSpc>
              <a:spcAft>
                <a:spcPts val="800"/>
              </a:spcAft>
            </a:pPr>
            <a:r>
              <a:rPr lang="et-EE" sz="2400" kern="100" dirty="0" err="1">
                <a:effectLst/>
                <a:latin typeface="+mj-lt"/>
                <a:ea typeface="Aptos" panose="020B0004020202020204" pitchFamily="34" charset="0"/>
                <a:cs typeface="Times New Roman" panose="02020603050405020304" pitchFamily="18" charset="0"/>
              </a:rPr>
              <a:t>PlanS</a:t>
            </a:r>
            <a:r>
              <a:rPr lang="et-EE" sz="2400" kern="100" dirty="0">
                <a:effectLst/>
                <a:latin typeface="+mj-lt"/>
                <a:ea typeface="Aptos" panose="020B0004020202020204" pitchFamily="34" charset="0"/>
                <a:cs typeface="Times New Roman" panose="02020603050405020304" pitchFamily="18" charset="0"/>
              </a:rPr>
              <a:t> § 75 lg 1 p 26 -  </a:t>
            </a:r>
            <a:r>
              <a:rPr lang="et-EE" sz="2400" kern="100" dirty="0" err="1">
                <a:effectLst/>
                <a:latin typeface="+mj-lt"/>
                <a:ea typeface="Aptos" panose="020B0004020202020204" pitchFamily="34" charset="0"/>
                <a:cs typeface="Times New Roman" panose="02020603050405020304" pitchFamily="18" charset="0"/>
              </a:rPr>
              <a:t>ÜP-ga</a:t>
            </a:r>
            <a:r>
              <a:rPr lang="et-EE" sz="2400" kern="100" dirty="0">
                <a:effectLst/>
                <a:latin typeface="+mj-lt"/>
                <a:ea typeface="Aptos" panose="020B0004020202020204" pitchFamily="34" charset="0"/>
                <a:cs typeface="Times New Roman" panose="02020603050405020304" pitchFamily="18" charset="0"/>
              </a:rPr>
              <a:t> saab määrata  detailplaneeringu koostamise kohustusega alasid ja juhte. </a:t>
            </a:r>
          </a:p>
          <a:p>
            <a:pPr>
              <a:lnSpc>
                <a:spcPct val="107000"/>
              </a:lnSpc>
              <a:spcAft>
                <a:spcPts val="800"/>
              </a:spcAft>
            </a:pPr>
            <a:endParaRPr lang="et-EE" sz="2400" kern="100" dirty="0">
              <a:effectLst/>
              <a:latin typeface="+mj-lt"/>
              <a:ea typeface="Aptos" panose="020B0004020202020204" pitchFamily="34" charset="0"/>
              <a:cs typeface="Times New Roman" panose="02020603050405020304" pitchFamily="18" charset="0"/>
            </a:endParaRPr>
          </a:p>
          <a:p>
            <a:pPr>
              <a:lnSpc>
                <a:spcPct val="107000"/>
              </a:lnSpc>
              <a:spcAft>
                <a:spcPts val="800"/>
              </a:spcAft>
            </a:pPr>
            <a:r>
              <a:rPr lang="et-EE" sz="2400" kern="100" dirty="0" err="1">
                <a:effectLst/>
                <a:latin typeface="+mj-lt"/>
                <a:ea typeface="Aptos" panose="020B0004020202020204" pitchFamily="34" charset="0"/>
                <a:cs typeface="Times New Roman" panose="02020603050405020304" pitchFamily="18" charset="0"/>
              </a:rPr>
              <a:t>ÜP-s</a:t>
            </a:r>
            <a:r>
              <a:rPr lang="et-EE" sz="2400" kern="100" dirty="0">
                <a:effectLst/>
                <a:latin typeface="+mj-lt"/>
                <a:ea typeface="Aptos" panose="020B0004020202020204" pitchFamily="34" charset="0"/>
                <a:cs typeface="Times New Roman" panose="02020603050405020304" pitchFamily="18" charset="0"/>
              </a:rPr>
              <a:t> saab ka selgelt välja tuua, et </a:t>
            </a:r>
            <a:r>
              <a:rPr lang="et-EE" sz="2400" kern="100" dirty="0" err="1">
                <a:effectLst/>
                <a:latin typeface="+mj-lt"/>
                <a:ea typeface="Aptos" panose="020B0004020202020204" pitchFamily="34" charset="0"/>
                <a:cs typeface="Times New Roman" panose="02020603050405020304" pitchFamily="18" charset="0"/>
              </a:rPr>
              <a:t>ÜP-s</a:t>
            </a:r>
            <a:r>
              <a:rPr lang="et-EE" sz="2400" kern="100" dirty="0">
                <a:effectLst/>
                <a:latin typeface="+mj-lt"/>
                <a:ea typeface="Aptos" panose="020B0004020202020204" pitchFamily="34" charset="0"/>
                <a:cs typeface="Times New Roman" panose="02020603050405020304" pitchFamily="18" charset="0"/>
              </a:rPr>
              <a:t> toodud nõudeid tuleb arvestada ka vaba ehitustegevuse puhul</a:t>
            </a:r>
          </a:p>
          <a:p>
            <a:pPr lvl="4"/>
            <a:endParaRPr lang="et-EE"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7708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C2765-5404-0118-9386-BB2FC1BADD7B}"/>
              </a:ext>
            </a:extLst>
          </p:cNvPr>
          <p:cNvSpPr>
            <a:spLocks noGrp="1"/>
          </p:cNvSpPr>
          <p:nvPr>
            <p:ph type="title"/>
          </p:nvPr>
        </p:nvSpPr>
        <p:spPr>
          <a:xfrm>
            <a:off x="868670" y="207242"/>
            <a:ext cx="9775730" cy="496285"/>
          </a:xfrm>
        </p:spPr>
        <p:txBody>
          <a:bodyPr/>
          <a:lstStyle/>
          <a:p>
            <a:r>
              <a:rPr lang="et-EE" b="1" kern="100" dirty="0">
                <a:effectLst/>
                <a:ea typeface="Aptos" panose="020B0004020202020204" pitchFamily="34" charset="0"/>
                <a:cs typeface="Times New Roman" panose="02020603050405020304" pitchFamily="18" charset="0"/>
              </a:rPr>
              <a:t>Enne 2015 kehtestatud DP-d ja vaba ehitustegevus</a:t>
            </a:r>
            <a:br>
              <a:rPr lang="et-EE" kern="100" dirty="0">
                <a:effectLst/>
                <a:ea typeface="Aptos" panose="020B0004020202020204" pitchFamily="34" charset="0"/>
                <a:cs typeface="Times New Roman" panose="02020603050405020304" pitchFamily="18" charset="0"/>
              </a:rPr>
            </a:br>
            <a:r>
              <a:rPr lang="et-EE" dirty="0"/>
              <a:t> </a:t>
            </a:r>
          </a:p>
        </p:txBody>
      </p:sp>
      <p:sp>
        <p:nvSpPr>
          <p:cNvPr id="3" name="Content Placeholder 2">
            <a:extLst>
              <a:ext uri="{FF2B5EF4-FFF2-40B4-BE49-F238E27FC236}">
                <a16:creationId xmlns:a16="http://schemas.microsoft.com/office/drawing/2014/main" id="{1E695D37-CC74-B335-025E-5F2D1C7E3E8F}"/>
              </a:ext>
            </a:extLst>
          </p:cNvPr>
          <p:cNvSpPr>
            <a:spLocks noGrp="1"/>
          </p:cNvSpPr>
          <p:nvPr>
            <p:ph idx="1"/>
          </p:nvPr>
        </p:nvSpPr>
        <p:spPr>
          <a:xfrm>
            <a:off x="444266" y="863823"/>
            <a:ext cx="10211955" cy="5112569"/>
          </a:xfrm>
        </p:spPr>
        <p:txBody>
          <a:bodyPr/>
          <a:lstStyle/>
          <a:p>
            <a:pPr marL="457200" indent="-457200">
              <a:lnSpc>
                <a:spcPct val="107000"/>
              </a:lnSpc>
              <a:spcAft>
                <a:spcPts val="800"/>
              </a:spcAft>
              <a:buFont typeface="Arial" panose="020B0604020202020204" pitchFamily="34" charset="0"/>
              <a:buChar char="•"/>
            </a:pPr>
            <a:endParaRPr lang="et-EE" sz="2800" b="0" i="0" u="none" strike="noStrike" dirty="0">
              <a:solidFill>
                <a:schemeClr val="tx1">
                  <a:lumMod val="95000"/>
                  <a:lumOff val="5000"/>
                </a:schemeClr>
              </a:solidFill>
              <a:effectLst/>
              <a:latin typeface="+mj-lt"/>
            </a:endParaRPr>
          </a:p>
          <a:p>
            <a:pPr marL="457200" indent="-457200">
              <a:lnSpc>
                <a:spcPct val="107000"/>
              </a:lnSpc>
              <a:spcAft>
                <a:spcPts val="800"/>
              </a:spcAft>
              <a:buFont typeface="Arial" panose="020B0604020202020204" pitchFamily="34" charset="0"/>
              <a:buChar char="•"/>
            </a:pPr>
            <a:r>
              <a:rPr lang="et-EE" sz="2800" b="0" i="0" u="none" strike="noStrike" dirty="0" err="1">
                <a:solidFill>
                  <a:schemeClr val="tx1">
                    <a:lumMod val="95000"/>
                    <a:lumOff val="5000"/>
                  </a:schemeClr>
                </a:solidFill>
                <a:effectLst/>
                <a:latin typeface="+mj-lt"/>
              </a:rPr>
              <a:t>EhSRS</a:t>
            </a:r>
            <a:r>
              <a:rPr lang="et-EE" sz="2800" b="0" i="0" u="none" strike="noStrike" dirty="0">
                <a:solidFill>
                  <a:schemeClr val="tx1">
                    <a:lumMod val="95000"/>
                    <a:lumOff val="5000"/>
                  </a:schemeClr>
                </a:solidFill>
                <a:effectLst/>
                <a:latin typeface="+mj-lt"/>
              </a:rPr>
              <a:t> § 2 -  </a:t>
            </a:r>
            <a:r>
              <a:rPr lang="et-EE" sz="2800" b="0" i="1" dirty="0">
                <a:solidFill>
                  <a:schemeClr val="tx1">
                    <a:lumMod val="95000"/>
                    <a:lumOff val="5000"/>
                  </a:schemeClr>
                </a:solidFill>
                <a:effectLst/>
                <a:latin typeface="+mj-lt"/>
              </a:rPr>
              <a:t>Enne seaduse jõustumist kehtinud planeering jääb kehtima pärast käesoleva seaduse jõustumist.</a:t>
            </a:r>
            <a:endParaRPr lang="et-EE" sz="2800" i="1" kern="100" dirty="0">
              <a:solidFill>
                <a:schemeClr val="tx1">
                  <a:lumMod val="95000"/>
                  <a:lumOff val="5000"/>
                </a:schemeClr>
              </a:solidFill>
              <a:latin typeface="+mj-lt"/>
              <a:ea typeface="Calibri" panose="020F0502020204030204" pitchFamily="34" charset="0"/>
              <a:cs typeface="Arial" panose="020B0604020202020204" pitchFamily="34" charset="0"/>
            </a:endParaRPr>
          </a:p>
          <a:p>
            <a:pPr marL="457200" indent="-457200">
              <a:lnSpc>
                <a:spcPct val="107000"/>
              </a:lnSpc>
              <a:spcAft>
                <a:spcPts val="800"/>
              </a:spcAft>
              <a:buFont typeface="Arial" panose="020B0604020202020204" pitchFamily="34" charset="0"/>
              <a:buChar char="•"/>
            </a:pPr>
            <a:r>
              <a:rPr lang="et-EE" sz="2800" kern="100" dirty="0">
                <a:effectLst/>
                <a:latin typeface="+mj-lt"/>
                <a:ea typeface="Aptos" panose="020B0004020202020204" pitchFamily="34" charset="0"/>
                <a:cs typeface="Times New Roman" panose="02020603050405020304" pitchFamily="18" charset="0"/>
              </a:rPr>
              <a:t>Kuni 2015 1.07 kehtinud </a:t>
            </a:r>
            <a:r>
              <a:rPr lang="et-EE" sz="2800" kern="100" dirty="0" err="1">
                <a:effectLst/>
                <a:latin typeface="+mj-lt"/>
                <a:ea typeface="Aptos" panose="020B0004020202020204" pitchFamily="34" charset="0"/>
                <a:cs typeface="Times New Roman" panose="02020603050405020304" pitchFamily="18" charset="0"/>
              </a:rPr>
              <a:t>PlanS</a:t>
            </a:r>
            <a:r>
              <a:rPr lang="et-EE" sz="2800" kern="100" dirty="0">
                <a:effectLst/>
                <a:latin typeface="+mj-lt"/>
                <a:ea typeface="Aptos" panose="020B0004020202020204" pitchFamily="34" charset="0"/>
                <a:cs typeface="Times New Roman" panose="02020603050405020304" pitchFamily="18" charset="0"/>
              </a:rPr>
              <a:t> kohaselt ei olnud DP koostamine nõutud üksikelamu kõrvalhoone, suvila kõrvalhoone, aiamaja kõrvalhoone või kuni 20 m</a:t>
            </a:r>
            <a:r>
              <a:rPr lang="et-EE" sz="2800" kern="100" baseline="30000" dirty="0">
                <a:effectLst/>
                <a:latin typeface="+mj-lt"/>
                <a:ea typeface="Aptos" panose="020B0004020202020204" pitchFamily="34" charset="0"/>
                <a:cs typeface="Times New Roman" panose="02020603050405020304" pitchFamily="18" charset="0"/>
              </a:rPr>
              <a:t>2</a:t>
            </a:r>
            <a:r>
              <a:rPr lang="et-EE" sz="2800" kern="100" dirty="0">
                <a:effectLst/>
                <a:latin typeface="+mj-lt"/>
                <a:ea typeface="Aptos" panose="020B0004020202020204" pitchFamily="34" charset="0"/>
                <a:cs typeface="Times New Roman" panose="02020603050405020304" pitchFamily="18" charset="0"/>
              </a:rPr>
              <a:t> ehitusaluse pindalaga väikehoone ehitamiseks. </a:t>
            </a:r>
          </a:p>
          <a:p>
            <a:pPr marL="457200" indent="-457200">
              <a:lnSpc>
                <a:spcPct val="107000"/>
              </a:lnSpc>
              <a:spcAft>
                <a:spcPts val="800"/>
              </a:spcAft>
              <a:buFont typeface="Arial" panose="020B0604020202020204" pitchFamily="34" charset="0"/>
              <a:buChar char="•"/>
            </a:pPr>
            <a:r>
              <a:rPr lang="et-EE" sz="2800" kern="100" dirty="0">
                <a:latin typeface="+mj-lt"/>
                <a:ea typeface="Aptos" panose="020B0004020202020204" pitchFamily="34" charset="0"/>
                <a:cs typeface="Times New Roman" panose="02020603050405020304" pitchFamily="18" charset="0"/>
              </a:rPr>
              <a:t>Samas kui e</a:t>
            </a:r>
            <a:r>
              <a:rPr lang="et-EE" sz="2800" kern="100" dirty="0">
                <a:effectLst/>
                <a:latin typeface="+mj-lt"/>
                <a:ea typeface="Aptos" panose="020B0004020202020204" pitchFamily="34" charset="0"/>
                <a:cs typeface="Times New Roman" panose="02020603050405020304" pitchFamily="18" charset="0"/>
              </a:rPr>
              <a:t>nne 2015 1.07 kehtestatud DP-s on DP kohustuseta ehitistele nõudeid seatud, tuleb neid arvestada. </a:t>
            </a:r>
            <a:endParaRPr lang="et-EE" sz="2800" kern="100" dirty="0">
              <a:effectLst/>
              <a:latin typeface="+mj-lt"/>
              <a:ea typeface="Calibri" panose="020F0502020204030204" pitchFamily="34" charset="0"/>
              <a:cs typeface="Arial" panose="020B0604020202020204" pitchFamily="34" charset="0"/>
            </a:endParaRPr>
          </a:p>
          <a:p>
            <a:pPr>
              <a:lnSpc>
                <a:spcPct val="107000"/>
              </a:lnSpc>
              <a:spcAft>
                <a:spcPts val="800"/>
              </a:spcAft>
            </a:pPr>
            <a:r>
              <a:rPr lang="et-EE" sz="1800" kern="100" dirty="0">
                <a:effectLst/>
                <a:latin typeface="Arial" panose="020B0604020202020204" pitchFamily="34" charset="0"/>
                <a:ea typeface="Calibri" panose="020F0502020204030204" pitchFamily="34" charset="0"/>
                <a:cs typeface="Arial" panose="020B0604020202020204" pitchFamily="34" charset="0"/>
              </a:rPr>
              <a:t> </a:t>
            </a:r>
          </a:p>
          <a:p>
            <a:pPr marL="457200" lvl="4" indent="-457200">
              <a:buFont typeface="Arial" panose="020B0604020202020204" pitchFamily="34" charset="0"/>
              <a:buChar char="•"/>
            </a:pPr>
            <a:endParaRPr lang="et-EE" sz="3200" dirty="0"/>
          </a:p>
        </p:txBody>
      </p:sp>
    </p:spTree>
    <p:extLst>
      <p:ext uri="{BB962C8B-B14F-4D97-AF65-F5344CB8AC3E}">
        <p14:creationId xmlns:p14="http://schemas.microsoft.com/office/powerpoint/2010/main" val="2375642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54E1F-2F2B-775B-FEA7-7FE3F3702BAC}"/>
              </a:ext>
            </a:extLst>
          </p:cNvPr>
          <p:cNvSpPr>
            <a:spLocks noGrp="1"/>
          </p:cNvSpPr>
          <p:nvPr>
            <p:ph type="ctrTitle"/>
          </p:nvPr>
        </p:nvSpPr>
        <p:spPr/>
        <p:txBody>
          <a:bodyPr/>
          <a:lstStyle/>
          <a:p>
            <a:r>
              <a:rPr lang="et-EE" dirty="0"/>
              <a:t>Tänan!</a:t>
            </a:r>
          </a:p>
        </p:txBody>
      </p:sp>
      <p:sp>
        <p:nvSpPr>
          <p:cNvPr id="3" name="Subtitle 2">
            <a:extLst>
              <a:ext uri="{FF2B5EF4-FFF2-40B4-BE49-F238E27FC236}">
                <a16:creationId xmlns:a16="http://schemas.microsoft.com/office/drawing/2014/main" id="{8330AAD8-4DBF-BCBF-3E68-B6D191ECF428}"/>
              </a:ext>
            </a:extLst>
          </p:cNvPr>
          <p:cNvSpPr>
            <a:spLocks noGrp="1"/>
          </p:cNvSpPr>
          <p:nvPr>
            <p:ph type="subTitle" idx="1"/>
          </p:nvPr>
        </p:nvSpPr>
        <p:spPr/>
        <p:txBody>
          <a:bodyPr/>
          <a:lstStyle/>
          <a:p>
            <a:r>
              <a:rPr lang="et-EE" dirty="0"/>
              <a:t>Külli Siim</a:t>
            </a:r>
          </a:p>
          <a:p>
            <a:r>
              <a:rPr lang="et-EE" dirty="0"/>
              <a:t>kylli.siim@agri.ee</a:t>
            </a:r>
          </a:p>
        </p:txBody>
      </p:sp>
    </p:spTree>
    <p:extLst>
      <p:ext uri="{BB962C8B-B14F-4D97-AF65-F5344CB8AC3E}">
        <p14:creationId xmlns:p14="http://schemas.microsoft.com/office/powerpoint/2010/main" val="921053911"/>
      </p:ext>
    </p:extLst>
  </p:cSld>
  <p:clrMapOvr>
    <a:masterClrMapping/>
  </p:clrMapOvr>
</p:sld>
</file>

<file path=ppt/theme/theme1.xml><?xml version="1.0" encoding="utf-8"?>
<a:theme xmlns:a="http://schemas.openxmlformats.org/drawingml/2006/main" name="slaidipõhi-eu2017-MeM-laiformaat">
  <a:themeElements>
    <a:clrScheme name="Valitsusstiil">
      <a:dk1>
        <a:sysClr val="windowText" lastClr="000000"/>
      </a:dk1>
      <a:lt1>
        <a:sysClr val="window" lastClr="FFFFFF"/>
      </a:lt1>
      <a:dk2>
        <a:srgbClr val="006EB5"/>
      </a:dk2>
      <a:lt2>
        <a:srgbClr val="E7E6E6"/>
      </a:lt2>
      <a:accent1>
        <a:srgbClr val="006EB5"/>
      </a:accent1>
      <a:accent2>
        <a:srgbClr val="F0A321"/>
      </a:accent2>
      <a:accent3>
        <a:srgbClr val="003087"/>
      </a:accent3>
      <a:accent4>
        <a:srgbClr val="90C8E8"/>
      </a:accent4>
      <a:accent5>
        <a:srgbClr val="E76000"/>
      </a:accent5>
      <a:accent6>
        <a:srgbClr val="B9D9EB"/>
      </a:accent6>
      <a:hlink>
        <a:srgbClr val="006EB5"/>
      </a:hlink>
      <a:folHlink>
        <a:srgbClr val="003087"/>
      </a:folHlink>
    </a:clrScheme>
    <a:fontScheme name="Valitsusstiil">
      <a:majorFont>
        <a:latin typeface="Roboto Condensed"/>
        <a:ea typeface=""/>
        <a:cs typeface=""/>
      </a:majorFont>
      <a:minorFont>
        <a:latin typeface="Roboto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laidipõhi-ReM-laiformaat.potx" id="{2646C7E5-E186-43FE-908B-D62AC46E6204}" vid="{7AA27893-F4C8-4E84-94F0-9ABFBF55FAD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C1C41AF56AA9894C83C802B453BAED16" ma:contentTypeVersion="0" ma:contentTypeDescription="Loo uus dokument" ma:contentTypeScope="" ma:versionID="5172bda6cf6190e08c964dbc3cf217c3">
  <xsd:schema xmlns:xsd="http://www.w3.org/2001/XMLSchema" xmlns:xs="http://www.w3.org/2001/XMLSchema" xmlns:p="http://schemas.microsoft.com/office/2006/metadata/properties" targetNamespace="http://schemas.microsoft.com/office/2006/metadata/properties" ma:root="true" ma:fieldsID="75284b4047f4cf5347f2f816b293bbf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utüüp"/>
        <xsd:element ref="dc:title" minOccurs="0" maxOccurs="1" ma:index="4" ma:displayName="Pealkiri"/>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9C63F89-99E2-4E0A-A41D-342CA2D8FDEF}">
  <ds:schemaRefs>
    <ds:schemaRef ds:uri="http://schemas.microsoft.com/sharepoint/v3/contenttype/forms"/>
  </ds:schemaRefs>
</ds:datastoreItem>
</file>

<file path=customXml/itemProps2.xml><?xml version="1.0" encoding="utf-8"?>
<ds:datastoreItem xmlns:ds="http://schemas.openxmlformats.org/officeDocument/2006/customXml" ds:itemID="{D1CE2A6A-564E-4B98-B81E-4444E4F2DD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4AABE77F-5157-4429-A5A0-AAE874C98667}">
  <ds:schemaRefs>
    <ds:schemaRef ds:uri="http://purl.org/dc/elements/1.1/"/>
    <ds:schemaRef ds:uri="http://schemas.microsoft.com/office/2006/documentManagement/types"/>
    <ds:schemaRef ds:uri="http://purl.org/dc/dcmitype/"/>
    <ds:schemaRef ds:uri="http://schemas.microsoft.com/office/2006/metadata/properties"/>
    <ds:schemaRef ds:uri="http://schemas.microsoft.com/office/infopath/2007/PartnerControls"/>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slaidipõhi-ReM-laiformaat (1)</Template>
  <TotalTime>1537</TotalTime>
  <Words>466</Words>
  <Application>Microsoft Office PowerPoint</Application>
  <PresentationFormat>Custom</PresentationFormat>
  <Paragraphs>35</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Aptos</vt:lpstr>
      <vt:lpstr>Arial</vt:lpstr>
      <vt:lpstr>Roboto Condensed</vt:lpstr>
      <vt:lpstr>Times New Roman</vt:lpstr>
      <vt:lpstr>slaidipõhi-eu2017-MeM-laiformaat</vt:lpstr>
      <vt:lpstr>Vaba ehitustegevuse reguleerimine</vt:lpstr>
      <vt:lpstr>Mis on vaba ehitustegevus?</vt:lpstr>
      <vt:lpstr>Kohtulahendid </vt:lpstr>
      <vt:lpstr> Kas ja kuidas saab  detailplaneeringuga (DP) reguleerida vaba ehitustegevust? </vt:lpstr>
      <vt:lpstr>Üldplaneeringuga (ÜP) vaba ehitustegevuse reguleerimine</vt:lpstr>
      <vt:lpstr>Enne 2015 kehtestatud DP-d ja vaba ehitustegevus  </vt:lpstr>
      <vt:lpstr>Tänan!</vt:lpstr>
    </vt:vector>
  </TitlesOfParts>
  <Manager/>
  <Company>Maaeluministeerium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Ruumilise planeerimise osakond (RUPO)</dc:title>
  <dc:creator>Külli Siim</dc:creator>
  <cp:lastModifiedBy>Külli Siim</cp:lastModifiedBy>
  <cp:revision>14</cp:revision>
  <cp:lastPrinted>2024-09-23T09:39:47Z</cp:lastPrinted>
  <dcterms:created xsi:type="dcterms:W3CDTF">2023-11-22T17:40:57Z</dcterms:created>
  <dcterms:modified xsi:type="dcterms:W3CDTF">2024-09-24T05:19:34Z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0x010100C1C41AF56AA9894C83C802B453BAED16</vt:lpwstr>
  </property>
</Properties>
</file>